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19" r:id="rId4"/>
    <p:sldId id="320" r:id="rId5"/>
    <p:sldId id="294" r:id="rId6"/>
    <p:sldId id="259" r:id="rId7"/>
    <p:sldId id="262" r:id="rId8"/>
    <p:sldId id="260" r:id="rId9"/>
    <p:sldId id="296" r:id="rId10"/>
    <p:sldId id="287" r:id="rId11"/>
    <p:sldId id="264" r:id="rId12"/>
    <p:sldId id="321" r:id="rId13"/>
    <p:sldId id="266" r:id="rId14"/>
    <p:sldId id="297" r:id="rId15"/>
    <p:sldId id="283" r:id="rId16"/>
    <p:sldId id="311" r:id="rId17"/>
    <p:sldId id="316" r:id="rId18"/>
    <p:sldId id="317" r:id="rId19"/>
    <p:sldId id="284" r:id="rId20"/>
    <p:sldId id="285" r:id="rId21"/>
    <p:sldId id="318" r:id="rId22"/>
    <p:sldId id="322" r:id="rId23"/>
    <p:sldId id="271" r:id="rId24"/>
    <p:sldId id="272" r:id="rId25"/>
    <p:sldId id="274" r:id="rId26"/>
    <p:sldId id="314" r:id="rId27"/>
    <p:sldId id="306" r:id="rId28"/>
    <p:sldId id="307" r:id="rId29"/>
    <p:sldId id="308" r:id="rId30"/>
    <p:sldId id="309" r:id="rId31"/>
    <p:sldId id="310" r:id="rId32"/>
    <p:sldId id="323" r:id="rId33"/>
    <p:sldId id="289" r:id="rId34"/>
    <p:sldId id="273" r:id="rId35"/>
    <p:sldId id="324" r:id="rId36"/>
    <p:sldId id="290" r:id="rId37"/>
    <p:sldId id="276" r:id="rId38"/>
    <p:sldId id="278" r:id="rId39"/>
    <p:sldId id="325" r:id="rId40"/>
    <p:sldId id="280" r:id="rId41"/>
    <p:sldId id="281" r:id="rId42"/>
    <p:sldId id="275" r:id="rId43"/>
    <p:sldId id="286" r:id="rId44"/>
    <p:sldId id="302" r:id="rId45"/>
    <p:sldId id="326" r:id="rId46"/>
    <p:sldId id="312" r:id="rId47"/>
    <p:sldId id="313" r:id="rId48"/>
    <p:sldId id="304" r:id="rId49"/>
    <p:sldId id="305" r:id="rId50"/>
    <p:sldId id="2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3" clrIdx="0"/>
  <p:cmAuthor id="2" name="Microsoft Office User" initials="Office [2]" lastIdx="1" clrIdx="1"/>
  <p:cmAuthor id="3" name="Microsoft Office User" initials="Office [3]" lastIdx="1" clrIdx="2"/>
  <p:cmAuthor id="4" name="Maggie Schmitt" initials="MLS" lastIdx="7" clrIdx="3"/>
  <p:cmAuthor id="5" name="Sommer, Marni" initials="SM" lastIdx="1" clrIdx="4"/>
  <p:cmAuthor id="6" name="Sommer, Marni" initials="SM [2]" lastIdx="1" clrIdx="5"/>
  <p:cmAuthor id="7" name="Sommer, Marni" initials="SM [3]" lastIdx="1" clrIdx="6"/>
  <p:cmAuthor id="8" name="Sommer, Marni" initials="SM [4]" lastIdx="1" clrIdx="7"/>
  <p:cmAuthor id="9" name="Sommer, Marni" initials="SM [5]" lastIdx="1" clrIdx="8"/>
  <p:cmAuthor id="10" name="Sommer, Marni" initials="SM [6]" lastIdx="1" clrIdx="9"/>
  <p:cmAuthor id="11" name="Sommer, Marni" initials="SM [7]" lastIdx="1" clrIdx="10"/>
  <p:cmAuthor id="12" name="Sommer, Marni" initials="SM [8]" lastIdx="1" clrIdx="11"/>
  <p:cmAuthor id="13" name="Sommer, Marni" initials="SM [9]" lastIdx="1" clrIdx="12"/>
  <p:cmAuthor id="14" name="Sommer, Marni" initials="SM [10]" lastIdx="1" clrIdx="13"/>
  <p:cmAuthor id="15" name="Sommer, Marni" initials="SM [11]" lastIdx="1" clrIdx="14"/>
  <p:cmAuthor id="16" name="Sommer, Marni" initials="SM [12]" lastIdx="1" clrIdx="15"/>
  <p:cmAuthor id="17" name="Sommer, Marni" initials="SM [13]" lastIdx="0" clrIdx="16"/>
  <p:cmAuthor id="18" name="Sommer, Marni" initials="SM [14]" lastIdx="0" clrIdx="17"/>
  <p:cmAuthor id="19" name="Sommer, Marni" initials="SM [15]" lastIdx="1" clrIdx="18"/>
  <p:cmAuthor id="20" name="Sommer, Marni" initials="SM [16]" lastIdx="1" clrIdx="19"/>
  <p:cmAuthor id="21" name="Sommer, Marni" initials="SM [17]" lastIdx="1" clrIdx="20"/>
  <p:cmAuthor id="22" name="Sommer, Marni" initials="SM [18]" lastIdx="1" clrIdx="21"/>
  <p:cmAuthor id="23" name="Sommer, Marni" initials="SM [19]" lastIdx="1" clrIdx="22"/>
  <p:cmAuthor id="24" name="Sommer, Marni" initials="SM [20]" lastIdx="1" clrIdx="23"/>
  <p:cmAuthor id="25" name="Sommer, Marni" initials="SM [21]" lastIdx="1" clrIdx="24"/>
  <p:cmAuthor id="26" name="Sommer, Marni" initials="SM [22]" lastIdx="1" clrIdx="25"/>
  <p:cmAuthor id="27" name="Sommer, Marni" initials="SM [23]" lastIdx="1" clrIdx="26"/>
  <p:cmAuthor id="28" name="Sommer, Marni" initials="SM [24]" lastIdx="1" clrIdx="27"/>
  <p:cmAuthor id="29" name="Sommer, Marni" initials="SM [25]" lastIdx="1" clrIdx="28"/>
  <p:cmAuthor id="30" name="Sommer, Marni" initials="SM [26]" lastIdx="1" clrIdx="29"/>
  <p:cmAuthor id="31" name="Sommer, Marni" initials="SM [27]" lastIdx="1" clrIdx="30"/>
  <p:cmAuthor id="32" name="Sommer, Marni" initials="SM [28]" lastIdx="1" clrIdx="31"/>
  <p:cmAuthor id="33" name="Sommer, Marni" initials="SM [29]" lastIdx="1" clrIdx="32"/>
  <p:cmAuthor id="34" name="David Clatworthy" initials="DC" lastIdx="5" clrIdx="33"/>
  <p:cmAuthor id="35" name="Penninah Mathenge" initials="PM" lastIdx="16" clrIdx="3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997"/>
    <a:srgbClr val="EB265D"/>
    <a:srgbClr val="CF9F4D"/>
    <a:srgbClr val="18B0E0"/>
    <a:srgbClr val="9A81B1"/>
    <a:srgbClr val="6B3195"/>
    <a:srgbClr val="593880"/>
    <a:srgbClr val="2B5485"/>
    <a:srgbClr val="D8A650"/>
    <a:srgbClr val="E34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95918" autoAdjust="0"/>
  </p:normalViewPr>
  <p:slideViewPr>
    <p:cSldViewPr snapToGrid="0" snapToObjects="1">
      <p:cViewPr varScale="1">
        <p:scale>
          <a:sx n="123" d="100"/>
          <a:sy n="123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6T12:25:15.821" idx="9">
    <p:pos x="5536" y="1406"/>
    <p:text>need png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6T14:55:49.955" idx="10">
    <p:pos x="10" y="10"/>
    <p:text>need png of this diagram. Screenshot isn't too blurry if we want to keep it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6T15:02:30.224" idx="11">
    <p:pos x="6672" y="696"/>
    <p:text>need the png of this diagram (this is a screenshot)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5" dt="2017-08-14T14:58:06.293" idx="16">
    <p:pos x="2419" y="94"/>
    <p:text>to note that this system will apply to areas where people prefer flash toilets.  Not for pit latrines, right?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A219C-778B-4445-8C45-0353EBB8AD83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D6BD0F-802A-A740-B56C-C3BE97B313CA}">
      <dgm:prSet phldrT="[Text]"/>
      <dgm:spPr>
        <a:solidFill>
          <a:srgbClr val="E35997"/>
        </a:solidFill>
      </dgm:spPr>
      <dgm:t>
        <a:bodyPr/>
        <a:lstStyle/>
        <a:p>
          <a:r>
            <a:rPr lang="en-US" dirty="0"/>
            <a:t>Embarrassment and Anxiety</a:t>
          </a:r>
        </a:p>
      </dgm:t>
    </dgm:pt>
    <dgm:pt modelId="{CBDE83DA-6FF1-1747-A20F-972E7E541946}" type="parTrans" cxnId="{D9A43A8F-D21E-E648-8D94-23D80D9AB7DB}">
      <dgm:prSet/>
      <dgm:spPr/>
      <dgm:t>
        <a:bodyPr/>
        <a:lstStyle/>
        <a:p>
          <a:endParaRPr lang="en-US"/>
        </a:p>
      </dgm:t>
    </dgm:pt>
    <dgm:pt modelId="{794B3C35-AB66-2A47-8508-E619652C122B}" type="sibTrans" cxnId="{D9A43A8F-D21E-E648-8D94-23D80D9AB7DB}">
      <dgm:prSet/>
      <dgm:spPr>
        <a:solidFill>
          <a:srgbClr val="9A81B1"/>
        </a:solidFill>
        <a:ln>
          <a:solidFill>
            <a:srgbClr val="E35997"/>
          </a:solidFill>
        </a:ln>
      </dgm:spPr>
      <dgm:t>
        <a:bodyPr/>
        <a:lstStyle/>
        <a:p>
          <a:endParaRPr lang="en-US"/>
        </a:p>
      </dgm:t>
    </dgm:pt>
    <dgm:pt modelId="{14EB95CE-ED2B-844C-8AE1-C55A5D7BF1F4}">
      <dgm:prSet phldrT="[Text]"/>
      <dgm:spPr>
        <a:solidFill>
          <a:srgbClr val="E35997"/>
        </a:solidFill>
      </dgm:spPr>
      <dgm:t>
        <a:bodyPr/>
        <a:lstStyle/>
        <a:p>
          <a:r>
            <a:rPr lang="en-US" dirty="0"/>
            <a:t>Lack of Information</a:t>
          </a:r>
        </a:p>
      </dgm:t>
    </dgm:pt>
    <dgm:pt modelId="{3C1CD38F-8ABA-E24A-93A9-6473A80840AA}" type="parTrans" cxnId="{744584F8-26D8-0441-8F67-9B94B4F24EE9}">
      <dgm:prSet/>
      <dgm:spPr/>
      <dgm:t>
        <a:bodyPr/>
        <a:lstStyle/>
        <a:p>
          <a:endParaRPr lang="en-US"/>
        </a:p>
      </dgm:t>
    </dgm:pt>
    <dgm:pt modelId="{B51CA83D-BEC2-3F47-B48A-C30450DED731}" type="sibTrans" cxnId="{744584F8-26D8-0441-8F67-9B94B4F24EE9}">
      <dgm:prSet/>
      <dgm:spPr>
        <a:ln>
          <a:solidFill>
            <a:srgbClr val="E35997"/>
          </a:solidFill>
        </a:ln>
      </dgm:spPr>
      <dgm:t>
        <a:bodyPr/>
        <a:lstStyle/>
        <a:p>
          <a:endParaRPr lang="en-US"/>
        </a:p>
      </dgm:t>
    </dgm:pt>
    <dgm:pt modelId="{E24DFA53-43A5-4243-B6E3-70AADC79E958}">
      <dgm:prSet phldrT="[Text]"/>
      <dgm:spPr>
        <a:solidFill>
          <a:srgbClr val="E35997"/>
        </a:solidFill>
      </dgm:spPr>
      <dgm:t>
        <a:bodyPr/>
        <a:lstStyle/>
        <a:p>
          <a:r>
            <a:rPr lang="en-US" dirty="0"/>
            <a:t>Cultural Taboos and Restrictions</a:t>
          </a:r>
        </a:p>
      </dgm:t>
    </dgm:pt>
    <dgm:pt modelId="{11407D44-7FCB-BF4C-9A4E-0E3459CF5468}" type="parTrans" cxnId="{E1FA9644-E17A-914D-9FC1-692129E2B3EF}">
      <dgm:prSet/>
      <dgm:spPr/>
      <dgm:t>
        <a:bodyPr/>
        <a:lstStyle/>
        <a:p>
          <a:endParaRPr lang="en-US"/>
        </a:p>
      </dgm:t>
    </dgm:pt>
    <dgm:pt modelId="{B57A4321-6476-6B4A-9E1D-D707A91DBF6C}" type="sibTrans" cxnId="{E1FA9644-E17A-914D-9FC1-692129E2B3EF}">
      <dgm:prSet/>
      <dgm:spPr>
        <a:ln>
          <a:solidFill>
            <a:srgbClr val="E35997"/>
          </a:solidFill>
        </a:ln>
      </dgm:spPr>
      <dgm:t>
        <a:bodyPr/>
        <a:lstStyle/>
        <a:p>
          <a:endParaRPr lang="en-US"/>
        </a:p>
      </dgm:t>
    </dgm:pt>
    <dgm:pt modelId="{A2B265FB-5198-2D4F-A53A-1C2B5DFE97DB}">
      <dgm:prSet phldrT="[Text]"/>
      <dgm:spPr>
        <a:solidFill>
          <a:srgbClr val="E35997"/>
        </a:solidFill>
      </dgm:spPr>
      <dgm:t>
        <a:bodyPr/>
        <a:lstStyle/>
        <a:p>
          <a:r>
            <a:rPr lang="en-US" dirty="0"/>
            <a:t>Facility - related</a:t>
          </a:r>
        </a:p>
      </dgm:t>
    </dgm:pt>
    <dgm:pt modelId="{2E30E418-E31F-4C48-B207-FEF5087C3991}" type="parTrans" cxnId="{43E4527E-151F-B34B-A2BC-B234694AD772}">
      <dgm:prSet/>
      <dgm:spPr/>
      <dgm:t>
        <a:bodyPr/>
        <a:lstStyle/>
        <a:p>
          <a:endParaRPr lang="en-US"/>
        </a:p>
      </dgm:t>
    </dgm:pt>
    <dgm:pt modelId="{F0BFA5CF-3D4D-A446-B79F-3E1D514919F4}" type="sibTrans" cxnId="{43E4527E-151F-B34B-A2BC-B234694AD772}">
      <dgm:prSet/>
      <dgm:spPr>
        <a:ln>
          <a:solidFill>
            <a:srgbClr val="E35997"/>
          </a:solidFill>
        </a:ln>
      </dgm:spPr>
      <dgm:t>
        <a:bodyPr/>
        <a:lstStyle/>
        <a:p>
          <a:endParaRPr lang="en-US"/>
        </a:p>
      </dgm:t>
    </dgm:pt>
    <dgm:pt modelId="{8A3D5261-A6BD-D84A-8153-D92010C720F5}">
      <dgm:prSet phldrT="[Text]"/>
      <dgm:spPr>
        <a:solidFill>
          <a:srgbClr val="E35997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Menstrual</a:t>
          </a:r>
          <a:r>
            <a:rPr lang="en-US" baseline="0" dirty="0">
              <a:solidFill>
                <a:schemeClr val="bg1"/>
              </a:solidFill>
            </a:rPr>
            <a:t> Material - related</a:t>
          </a:r>
          <a:endParaRPr lang="en-US" dirty="0">
            <a:solidFill>
              <a:schemeClr val="bg1"/>
            </a:solidFill>
          </a:endParaRPr>
        </a:p>
      </dgm:t>
    </dgm:pt>
    <dgm:pt modelId="{CF96FD48-ADCC-3A48-8249-6B1D3003F8B0}" type="parTrans" cxnId="{22AF3578-A996-2749-AF82-D85D35C68BD3}">
      <dgm:prSet/>
      <dgm:spPr/>
      <dgm:t>
        <a:bodyPr/>
        <a:lstStyle/>
        <a:p>
          <a:endParaRPr lang="en-US"/>
        </a:p>
      </dgm:t>
    </dgm:pt>
    <dgm:pt modelId="{6EF1C834-10BC-784C-B915-8AEF7937D900}" type="sibTrans" cxnId="{22AF3578-A996-2749-AF82-D85D35C68BD3}">
      <dgm:prSet/>
      <dgm:spPr>
        <a:ln>
          <a:solidFill>
            <a:srgbClr val="E35997"/>
          </a:solidFill>
        </a:ln>
      </dgm:spPr>
      <dgm:t>
        <a:bodyPr/>
        <a:lstStyle/>
        <a:p>
          <a:endParaRPr lang="en-US"/>
        </a:p>
      </dgm:t>
    </dgm:pt>
    <dgm:pt modelId="{72FF165A-E844-A34E-970F-34D062EE16FA}" type="pres">
      <dgm:prSet presAssocID="{E62A219C-778B-4445-8C45-0353EBB8AD83}" presName="cycle" presStyleCnt="0">
        <dgm:presLayoutVars>
          <dgm:dir/>
          <dgm:resizeHandles val="exact"/>
        </dgm:presLayoutVars>
      </dgm:prSet>
      <dgm:spPr/>
    </dgm:pt>
    <dgm:pt modelId="{87F4AE38-8C04-584E-B2CA-4F7A40AAAAB5}" type="pres">
      <dgm:prSet presAssocID="{36D6BD0F-802A-A740-B56C-C3BE97B313CA}" presName="node" presStyleLbl="node1" presStyleIdx="0" presStyleCnt="5" custRadScaleRad="99280" custRadScaleInc="1738">
        <dgm:presLayoutVars>
          <dgm:bulletEnabled val="1"/>
        </dgm:presLayoutVars>
      </dgm:prSet>
      <dgm:spPr/>
    </dgm:pt>
    <dgm:pt modelId="{E9CDD5F0-E566-1F4D-8604-B109BD8EAF2D}" type="pres">
      <dgm:prSet presAssocID="{36D6BD0F-802A-A740-B56C-C3BE97B313CA}" presName="spNode" presStyleCnt="0"/>
      <dgm:spPr/>
    </dgm:pt>
    <dgm:pt modelId="{A21E7A15-6023-6C48-AD4E-F80D66B12FED}" type="pres">
      <dgm:prSet presAssocID="{794B3C35-AB66-2A47-8508-E619652C122B}" presName="sibTrans" presStyleLbl="sibTrans1D1" presStyleIdx="0" presStyleCnt="5"/>
      <dgm:spPr/>
    </dgm:pt>
    <dgm:pt modelId="{16CAF0A2-2B56-F644-8472-DF7897200E2B}" type="pres">
      <dgm:prSet presAssocID="{14EB95CE-ED2B-844C-8AE1-C55A5D7BF1F4}" presName="node" presStyleLbl="node1" presStyleIdx="1" presStyleCnt="5" custRadScaleRad="98626" custRadScaleInc="-1081">
        <dgm:presLayoutVars>
          <dgm:bulletEnabled val="1"/>
        </dgm:presLayoutVars>
      </dgm:prSet>
      <dgm:spPr/>
    </dgm:pt>
    <dgm:pt modelId="{DDC32ADD-B20A-2743-960D-3D1201BD8354}" type="pres">
      <dgm:prSet presAssocID="{14EB95CE-ED2B-844C-8AE1-C55A5D7BF1F4}" presName="spNode" presStyleCnt="0"/>
      <dgm:spPr/>
    </dgm:pt>
    <dgm:pt modelId="{9EAFF96E-FD13-914B-8875-F1AFFE1F6C3D}" type="pres">
      <dgm:prSet presAssocID="{B51CA83D-BEC2-3F47-B48A-C30450DED731}" presName="sibTrans" presStyleLbl="sibTrans1D1" presStyleIdx="1" presStyleCnt="5"/>
      <dgm:spPr/>
    </dgm:pt>
    <dgm:pt modelId="{065D1BC0-3BEA-7C4F-9C8B-D014C64A1C21}" type="pres">
      <dgm:prSet presAssocID="{E24DFA53-43A5-4243-B6E3-70AADC79E958}" presName="node" presStyleLbl="node1" presStyleIdx="2" presStyleCnt="5" custRadScaleRad="99157" custRadScaleInc="2816">
        <dgm:presLayoutVars>
          <dgm:bulletEnabled val="1"/>
        </dgm:presLayoutVars>
      </dgm:prSet>
      <dgm:spPr/>
    </dgm:pt>
    <dgm:pt modelId="{8592613C-4903-D14C-A2EB-912AB0D82D01}" type="pres">
      <dgm:prSet presAssocID="{E24DFA53-43A5-4243-B6E3-70AADC79E958}" presName="spNode" presStyleCnt="0"/>
      <dgm:spPr/>
    </dgm:pt>
    <dgm:pt modelId="{F61092BD-FDB0-9D47-8E56-49980FC1B423}" type="pres">
      <dgm:prSet presAssocID="{B57A4321-6476-6B4A-9E1D-D707A91DBF6C}" presName="sibTrans" presStyleLbl="sibTrans1D1" presStyleIdx="2" presStyleCnt="5"/>
      <dgm:spPr/>
    </dgm:pt>
    <dgm:pt modelId="{0AFE5A67-93D8-AE41-99E5-C7B44462A7BB}" type="pres">
      <dgm:prSet presAssocID="{A2B265FB-5198-2D4F-A53A-1C2B5DFE97DB}" presName="node" presStyleLbl="node1" presStyleIdx="3" presStyleCnt="5" custRadScaleRad="100856" custRadScaleInc="2768">
        <dgm:presLayoutVars>
          <dgm:bulletEnabled val="1"/>
        </dgm:presLayoutVars>
      </dgm:prSet>
      <dgm:spPr/>
    </dgm:pt>
    <dgm:pt modelId="{00004F1E-4938-3F47-8A59-E60BCCD827F3}" type="pres">
      <dgm:prSet presAssocID="{A2B265FB-5198-2D4F-A53A-1C2B5DFE97DB}" presName="spNode" presStyleCnt="0"/>
      <dgm:spPr/>
    </dgm:pt>
    <dgm:pt modelId="{FB0EAA57-AEFE-8D49-A38B-CC0E719755A9}" type="pres">
      <dgm:prSet presAssocID="{F0BFA5CF-3D4D-A446-B79F-3E1D514919F4}" presName="sibTrans" presStyleLbl="sibTrans1D1" presStyleIdx="3" presStyleCnt="5"/>
      <dgm:spPr/>
    </dgm:pt>
    <dgm:pt modelId="{1AE66DB2-EF72-C649-8ED4-8B71BE13B6B9}" type="pres">
      <dgm:prSet presAssocID="{8A3D5261-A6BD-D84A-8153-D92010C720F5}" presName="node" presStyleLbl="node1" presStyleIdx="4" presStyleCnt="5">
        <dgm:presLayoutVars>
          <dgm:bulletEnabled val="1"/>
        </dgm:presLayoutVars>
      </dgm:prSet>
      <dgm:spPr/>
    </dgm:pt>
    <dgm:pt modelId="{9B253662-6BD4-AF4E-912C-819E0912CAE6}" type="pres">
      <dgm:prSet presAssocID="{8A3D5261-A6BD-D84A-8153-D92010C720F5}" presName="spNode" presStyleCnt="0"/>
      <dgm:spPr/>
    </dgm:pt>
    <dgm:pt modelId="{4B0C2D80-0496-8345-ADD2-42E2AFA62BB6}" type="pres">
      <dgm:prSet presAssocID="{6EF1C834-10BC-784C-B915-8AEF7937D900}" presName="sibTrans" presStyleLbl="sibTrans1D1" presStyleIdx="4" presStyleCnt="5"/>
      <dgm:spPr/>
    </dgm:pt>
  </dgm:ptLst>
  <dgm:cxnLst>
    <dgm:cxn modelId="{EC266C22-2695-8B4D-920A-1C967B102EB3}" type="presOf" srcId="{6EF1C834-10BC-784C-B915-8AEF7937D900}" destId="{4B0C2D80-0496-8345-ADD2-42E2AFA62BB6}" srcOrd="0" destOrd="0" presId="urn:microsoft.com/office/officeart/2005/8/layout/cycle6"/>
    <dgm:cxn modelId="{E1FA9644-E17A-914D-9FC1-692129E2B3EF}" srcId="{E62A219C-778B-4445-8C45-0353EBB8AD83}" destId="{E24DFA53-43A5-4243-B6E3-70AADC79E958}" srcOrd="2" destOrd="0" parTransId="{11407D44-7FCB-BF4C-9A4E-0E3459CF5468}" sibTransId="{B57A4321-6476-6B4A-9E1D-D707A91DBF6C}"/>
    <dgm:cxn modelId="{2640E758-D15C-CC4B-9870-0D66EB95E4A7}" type="presOf" srcId="{E24DFA53-43A5-4243-B6E3-70AADC79E958}" destId="{065D1BC0-3BEA-7C4F-9C8B-D014C64A1C21}" srcOrd="0" destOrd="0" presId="urn:microsoft.com/office/officeart/2005/8/layout/cycle6"/>
    <dgm:cxn modelId="{111D1971-EC2A-9D46-9534-2892BB8065B0}" type="presOf" srcId="{F0BFA5CF-3D4D-A446-B79F-3E1D514919F4}" destId="{FB0EAA57-AEFE-8D49-A38B-CC0E719755A9}" srcOrd="0" destOrd="0" presId="urn:microsoft.com/office/officeart/2005/8/layout/cycle6"/>
    <dgm:cxn modelId="{22AF3578-A996-2749-AF82-D85D35C68BD3}" srcId="{E62A219C-778B-4445-8C45-0353EBB8AD83}" destId="{8A3D5261-A6BD-D84A-8153-D92010C720F5}" srcOrd="4" destOrd="0" parTransId="{CF96FD48-ADCC-3A48-8249-6B1D3003F8B0}" sibTransId="{6EF1C834-10BC-784C-B915-8AEF7937D900}"/>
    <dgm:cxn modelId="{43E4527E-151F-B34B-A2BC-B234694AD772}" srcId="{E62A219C-778B-4445-8C45-0353EBB8AD83}" destId="{A2B265FB-5198-2D4F-A53A-1C2B5DFE97DB}" srcOrd="3" destOrd="0" parTransId="{2E30E418-E31F-4C48-B207-FEF5087C3991}" sibTransId="{F0BFA5CF-3D4D-A446-B79F-3E1D514919F4}"/>
    <dgm:cxn modelId="{E7BA2D82-047F-E749-AF73-F3CA87E0E651}" type="presOf" srcId="{B57A4321-6476-6B4A-9E1D-D707A91DBF6C}" destId="{F61092BD-FDB0-9D47-8E56-49980FC1B423}" srcOrd="0" destOrd="0" presId="urn:microsoft.com/office/officeart/2005/8/layout/cycle6"/>
    <dgm:cxn modelId="{D9A43A8F-D21E-E648-8D94-23D80D9AB7DB}" srcId="{E62A219C-778B-4445-8C45-0353EBB8AD83}" destId="{36D6BD0F-802A-A740-B56C-C3BE97B313CA}" srcOrd="0" destOrd="0" parTransId="{CBDE83DA-6FF1-1747-A20F-972E7E541946}" sibTransId="{794B3C35-AB66-2A47-8508-E619652C122B}"/>
    <dgm:cxn modelId="{5A518F97-A547-A143-9B36-8CB8EA1247FD}" type="presOf" srcId="{14EB95CE-ED2B-844C-8AE1-C55A5D7BF1F4}" destId="{16CAF0A2-2B56-F644-8472-DF7897200E2B}" srcOrd="0" destOrd="0" presId="urn:microsoft.com/office/officeart/2005/8/layout/cycle6"/>
    <dgm:cxn modelId="{6DBC26B2-81E0-F344-9E7E-9C3698B71088}" type="presOf" srcId="{36D6BD0F-802A-A740-B56C-C3BE97B313CA}" destId="{87F4AE38-8C04-584E-B2CA-4F7A40AAAAB5}" srcOrd="0" destOrd="0" presId="urn:microsoft.com/office/officeart/2005/8/layout/cycle6"/>
    <dgm:cxn modelId="{340F51B7-4A12-7D49-8773-361E4BB541B9}" type="presOf" srcId="{E62A219C-778B-4445-8C45-0353EBB8AD83}" destId="{72FF165A-E844-A34E-970F-34D062EE16FA}" srcOrd="0" destOrd="0" presId="urn:microsoft.com/office/officeart/2005/8/layout/cycle6"/>
    <dgm:cxn modelId="{EB6200CB-159E-8041-A400-7499AB30E5E9}" type="presOf" srcId="{B51CA83D-BEC2-3F47-B48A-C30450DED731}" destId="{9EAFF96E-FD13-914B-8875-F1AFFE1F6C3D}" srcOrd="0" destOrd="0" presId="urn:microsoft.com/office/officeart/2005/8/layout/cycle6"/>
    <dgm:cxn modelId="{4E19F7D3-2CBA-614A-A4C5-3444BF6D052B}" type="presOf" srcId="{8A3D5261-A6BD-D84A-8153-D92010C720F5}" destId="{1AE66DB2-EF72-C649-8ED4-8B71BE13B6B9}" srcOrd="0" destOrd="0" presId="urn:microsoft.com/office/officeart/2005/8/layout/cycle6"/>
    <dgm:cxn modelId="{A94204F0-25AE-784B-ACC4-7380CB0099BB}" type="presOf" srcId="{A2B265FB-5198-2D4F-A53A-1C2B5DFE97DB}" destId="{0AFE5A67-93D8-AE41-99E5-C7B44462A7BB}" srcOrd="0" destOrd="0" presId="urn:microsoft.com/office/officeart/2005/8/layout/cycle6"/>
    <dgm:cxn modelId="{3E9E45F8-1C51-3B47-9A11-EB0AB46D4A8C}" type="presOf" srcId="{794B3C35-AB66-2A47-8508-E619652C122B}" destId="{A21E7A15-6023-6C48-AD4E-F80D66B12FED}" srcOrd="0" destOrd="0" presId="urn:microsoft.com/office/officeart/2005/8/layout/cycle6"/>
    <dgm:cxn modelId="{744584F8-26D8-0441-8F67-9B94B4F24EE9}" srcId="{E62A219C-778B-4445-8C45-0353EBB8AD83}" destId="{14EB95CE-ED2B-844C-8AE1-C55A5D7BF1F4}" srcOrd="1" destOrd="0" parTransId="{3C1CD38F-8ABA-E24A-93A9-6473A80840AA}" sibTransId="{B51CA83D-BEC2-3F47-B48A-C30450DED731}"/>
    <dgm:cxn modelId="{654BA403-40B3-F240-9DA8-0091967F05DB}" type="presParOf" srcId="{72FF165A-E844-A34E-970F-34D062EE16FA}" destId="{87F4AE38-8C04-584E-B2CA-4F7A40AAAAB5}" srcOrd="0" destOrd="0" presId="urn:microsoft.com/office/officeart/2005/8/layout/cycle6"/>
    <dgm:cxn modelId="{4531D630-238F-A34B-8DD2-C4FCDF93701E}" type="presParOf" srcId="{72FF165A-E844-A34E-970F-34D062EE16FA}" destId="{E9CDD5F0-E566-1F4D-8604-B109BD8EAF2D}" srcOrd="1" destOrd="0" presId="urn:microsoft.com/office/officeart/2005/8/layout/cycle6"/>
    <dgm:cxn modelId="{0EB6AF7C-4ECA-A34F-9CD2-1CF8F8308378}" type="presParOf" srcId="{72FF165A-E844-A34E-970F-34D062EE16FA}" destId="{A21E7A15-6023-6C48-AD4E-F80D66B12FED}" srcOrd="2" destOrd="0" presId="urn:microsoft.com/office/officeart/2005/8/layout/cycle6"/>
    <dgm:cxn modelId="{B78C80B4-50A5-5843-90A2-0C0F55EFABB6}" type="presParOf" srcId="{72FF165A-E844-A34E-970F-34D062EE16FA}" destId="{16CAF0A2-2B56-F644-8472-DF7897200E2B}" srcOrd="3" destOrd="0" presId="urn:microsoft.com/office/officeart/2005/8/layout/cycle6"/>
    <dgm:cxn modelId="{34AFACB0-4000-8048-87ED-615BB04C889E}" type="presParOf" srcId="{72FF165A-E844-A34E-970F-34D062EE16FA}" destId="{DDC32ADD-B20A-2743-960D-3D1201BD8354}" srcOrd="4" destOrd="0" presId="urn:microsoft.com/office/officeart/2005/8/layout/cycle6"/>
    <dgm:cxn modelId="{95905CDB-5657-5E4C-9B3E-8F257D1BF07E}" type="presParOf" srcId="{72FF165A-E844-A34E-970F-34D062EE16FA}" destId="{9EAFF96E-FD13-914B-8875-F1AFFE1F6C3D}" srcOrd="5" destOrd="0" presId="urn:microsoft.com/office/officeart/2005/8/layout/cycle6"/>
    <dgm:cxn modelId="{122DF3DA-0B4E-E040-B515-1DEDB0111766}" type="presParOf" srcId="{72FF165A-E844-A34E-970F-34D062EE16FA}" destId="{065D1BC0-3BEA-7C4F-9C8B-D014C64A1C21}" srcOrd="6" destOrd="0" presId="urn:microsoft.com/office/officeart/2005/8/layout/cycle6"/>
    <dgm:cxn modelId="{A31D416E-032A-814F-8458-539A45398BF1}" type="presParOf" srcId="{72FF165A-E844-A34E-970F-34D062EE16FA}" destId="{8592613C-4903-D14C-A2EB-912AB0D82D01}" srcOrd="7" destOrd="0" presId="urn:microsoft.com/office/officeart/2005/8/layout/cycle6"/>
    <dgm:cxn modelId="{A70C7B68-19A1-F546-A7D5-C95F078C3B2F}" type="presParOf" srcId="{72FF165A-E844-A34E-970F-34D062EE16FA}" destId="{F61092BD-FDB0-9D47-8E56-49980FC1B423}" srcOrd="8" destOrd="0" presId="urn:microsoft.com/office/officeart/2005/8/layout/cycle6"/>
    <dgm:cxn modelId="{F3870CE0-BD0E-1648-86F1-FE0A0E1130E9}" type="presParOf" srcId="{72FF165A-E844-A34E-970F-34D062EE16FA}" destId="{0AFE5A67-93D8-AE41-99E5-C7B44462A7BB}" srcOrd="9" destOrd="0" presId="urn:microsoft.com/office/officeart/2005/8/layout/cycle6"/>
    <dgm:cxn modelId="{F6D9077E-4DF3-D449-9D2E-563EA791381C}" type="presParOf" srcId="{72FF165A-E844-A34E-970F-34D062EE16FA}" destId="{00004F1E-4938-3F47-8A59-E60BCCD827F3}" srcOrd="10" destOrd="0" presId="urn:microsoft.com/office/officeart/2005/8/layout/cycle6"/>
    <dgm:cxn modelId="{ADE5F18B-C062-2044-898E-22953598E4CB}" type="presParOf" srcId="{72FF165A-E844-A34E-970F-34D062EE16FA}" destId="{FB0EAA57-AEFE-8D49-A38B-CC0E719755A9}" srcOrd="11" destOrd="0" presId="urn:microsoft.com/office/officeart/2005/8/layout/cycle6"/>
    <dgm:cxn modelId="{2AB2BB58-9C59-EF45-AE68-4B16E398D244}" type="presParOf" srcId="{72FF165A-E844-A34E-970F-34D062EE16FA}" destId="{1AE66DB2-EF72-C649-8ED4-8B71BE13B6B9}" srcOrd="12" destOrd="0" presId="urn:microsoft.com/office/officeart/2005/8/layout/cycle6"/>
    <dgm:cxn modelId="{58F5A5D2-5B83-B14E-ADC4-82351119A76F}" type="presParOf" srcId="{72FF165A-E844-A34E-970F-34D062EE16FA}" destId="{9B253662-6BD4-AF4E-912C-819E0912CAE6}" srcOrd="13" destOrd="0" presId="urn:microsoft.com/office/officeart/2005/8/layout/cycle6"/>
    <dgm:cxn modelId="{1EE25A2C-6D7A-ED44-A9A3-5B306FE4215C}" type="presParOf" srcId="{72FF165A-E844-A34E-970F-34D062EE16FA}" destId="{4B0C2D80-0496-8345-ADD2-42E2AFA62BB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17186-2334-9441-B75A-D24BB94C9AFC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4C242-13CE-6548-AA06-7BE091C03A81}">
      <dgm:prSet phldrT="[Text]"/>
      <dgm:spPr>
        <a:solidFill>
          <a:srgbClr val="18B0E0"/>
        </a:solidFill>
      </dgm:spPr>
      <dgm:t>
        <a:bodyPr/>
        <a:lstStyle/>
        <a:p>
          <a:r>
            <a:rPr lang="en-US" dirty="0"/>
            <a:t>Education</a:t>
          </a:r>
        </a:p>
      </dgm:t>
    </dgm:pt>
    <dgm:pt modelId="{AB0011E4-B1BA-0146-988C-295B05A6B326}" type="parTrans" cxnId="{50916EA6-950B-AD42-A8A7-D19FC6DD022D}">
      <dgm:prSet/>
      <dgm:spPr/>
      <dgm:t>
        <a:bodyPr/>
        <a:lstStyle/>
        <a:p>
          <a:endParaRPr lang="en-US"/>
        </a:p>
      </dgm:t>
    </dgm:pt>
    <dgm:pt modelId="{329543F5-0AB5-A548-95B7-2E5BFB81DBD8}" type="sibTrans" cxnId="{50916EA6-950B-AD42-A8A7-D19FC6DD022D}">
      <dgm:prSet/>
      <dgm:spPr>
        <a:solidFill>
          <a:srgbClr val="18B0E0"/>
        </a:solidFill>
        <a:ln>
          <a:solidFill>
            <a:srgbClr val="18B0E0"/>
          </a:solidFill>
        </a:ln>
      </dgm:spPr>
      <dgm:t>
        <a:bodyPr/>
        <a:lstStyle/>
        <a:p>
          <a:endParaRPr lang="en-US"/>
        </a:p>
      </dgm:t>
    </dgm:pt>
    <dgm:pt modelId="{20EC359B-8894-A842-BFC8-6F2462603561}">
      <dgm:prSet phldrT="[Text]"/>
      <dgm:spPr>
        <a:solidFill>
          <a:srgbClr val="18B0E0"/>
        </a:solidFill>
      </dgm:spPr>
      <dgm:t>
        <a:bodyPr/>
        <a:lstStyle/>
        <a:p>
          <a:r>
            <a:rPr lang="en-US" dirty="0"/>
            <a:t>Protection</a:t>
          </a:r>
        </a:p>
      </dgm:t>
    </dgm:pt>
    <dgm:pt modelId="{B223A639-6A16-D84E-9F93-8FB8FA55ECE2}" type="parTrans" cxnId="{9D03F1FB-E265-9841-B62D-2C7B08E72DCC}">
      <dgm:prSet/>
      <dgm:spPr/>
      <dgm:t>
        <a:bodyPr/>
        <a:lstStyle/>
        <a:p>
          <a:endParaRPr lang="en-US"/>
        </a:p>
      </dgm:t>
    </dgm:pt>
    <dgm:pt modelId="{9596D20B-0990-0749-A328-CB64B36E126A}" type="sibTrans" cxnId="{9D03F1FB-E265-9841-B62D-2C7B08E72DCC}">
      <dgm:prSet/>
      <dgm:spPr>
        <a:ln>
          <a:solidFill>
            <a:srgbClr val="18B0E0"/>
          </a:solidFill>
        </a:ln>
      </dgm:spPr>
      <dgm:t>
        <a:bodyPr/>
        <a:lstStyle/>
        <a:p>
          <a:endParaRPr lang="en-US"/>
        </a:p>
      </dgm:t>
    </dgm:pt>
    <dgm:pt modelId="{7E142433-41B6-9B47-9B48-810170EFBF78}">
      <dgm:prSet phldrT="[Text]"/>
      <dgm:spPr>
        <a:solidFill>
          <a:srgbClr val="18B0E0"/>
        </a:solidFill>
      </dgm:spPr>
      <dgm:t>
        <a:bodyPr/>
        <a:lstStyle/>
        <a:p>
          <a:r>
            <a:rPr lang="en-US" dirty="0"/>
            <a:t>NFI’s</a:t>
          </a:r>
        </a:p>
      </dgm:t>
    </dgm:pt>
    <dgm:pt modelId="{C481577F-8A31-9342-B534-D4D1F14179C8}" type="parTrans" cxnId="{E01D341F-0B12-8147-9365-32804B68E872}">
      <dgm:prSet/>
      <dgm:spPr/>
      <dgm:t>
        <a:bodyPr/>
        <a:lstStyle/>
        <a:p>
          <a:endParaRPr lang="en-US"/>
        </a:p>
      </dgm:t>
    </dgm:pt>
    <dgm:pt modelId="{32F6B686-F55A-EC46-BB3B-27323422BCFC}" type="sibTrans" cxnId="{E01D341F-0B12-8147-9365-32804B68E872}">
      <dgm:prSet/>
      <dgm:spPr>
        <a:solidFill>
          <a:srgbClr val="18B0E0"/>
        </a:solidFill>
        <a:ln>
          <a:solidFill>
            <a:srgbClr val="18B0E0"/>
          </a:solidFill>
        </a:ln>
      </dgm:spPr>
      <dgm:t>
        <a:bodyPr/>
        <a:lstStyle/>
        <a:p>
          <a:endParaRPr lang="en-US"/>
        </a:p>
      </dgm:t>
    </dgm:pt>
    <dgm:pt modelId="{3928DFC0-40E2-2C42-8AF8-F81FB4BE67F8}">
      <dgm:prSet phldrT="[Text]"/>
      <dgm:spPr>
        <a:solidFill>
          <a:srgbClr val="18B0E0"/>
        </a:solidFill>
      </dgm:spPr>
      <dgm:t>
        <a:bodyPr/>
        <a:lstStyle/>
        <a:p>
          <a:r>
            <a:rPr lang="en-US" dirty="0"/>
            <a:t>WASH</a:t>
          </a:r>
        </a:p>
      </dgm:t>
    </dgm:pt>
    <dgm:pt modelId="{2BF612FB-B70F-FE43-A4EB-6F2B0F0D380E}" type="parTrans" cxnId="{9B9CD752-05A5-6F4B-A292-9FA0827B536A}">
      <dgm:prSet/>
      <dgm:spPr/>
      <dgm:t>
        <a:bodyPr/>
        <a:lstStyle/>
        <a:p>
          <a:endParaRPr lang="en-US"/>
        </a:p>
      </dgm:t>
    </dgm:pt>
    <dgm:pt modelId="{B8FE60C0-E18D-7A4B-8E54-B428B35C0F38}" type="sibTrans" cxnId="{9B9CD752-05A5-6F4B-A292-9FA0827B536A}">
      <dgm:prSet/>
      <dgm:spPr>
        <a:solidFill>
          <a:srgbClr val="18B0E0"/>
        </a:solidFill>
        <a:ln>
          <a:solidFill>
            <a:srgbClr val="18B0E0"/>
          </a:solidFill>
        </a:ln>
      </dgm:spPr>
      <dgm:t>
        <a:bodyPr/>
        <a:lstStyle/>
        <a:p>
          <a:endParaRPr lang="en-US"/>
        </a:p>
      </dgm:t>
    </dgm:pt>
    <dgm:pt modelId="{FE98E55D-A381-3B4B-90BD-486F02652AA6}">
      <dgm:prSet/>
      <dgm:spPr>
        <a:solidFill>
          <a:srgbClr val="18B0E0"/>
        </a:solidFill>
      </dgm:spPr>
      <dgm:t>
        <a:bodyPr/>
        <a:lstStyle/>
        <a:p>
          <a:r>
            <a:rPr lang="en-US" dirty="0"/>
            <a:t>Health</a:t>
          </a:r>
        </a:p>
      </dgm:t>
    </dgm:pt>
    <dgm:pt modelId="{CDD1301B-353C-1048-899A-CA1EF05C8833}" type="parTrans" cxnId="{4B87ABD3-1AEA-484F-B7FC-F37614583089}">
      <dgm:prSet/>
      <dgm:spPr/>
      <dgm:t>
        <a:bodyPr/>
        <a:lstStyle/>
        <a:p>
          <a:endParaRPr lang="en-US"/>
        </a:p>
      </dgm:t>
    </dgm:pt>
    <dgm:pt modelId="{5896069F-B5A9-6147-BB75-4BA6EB71589B}" type="sibTrans" cxnId="{4B87ABD3-1AEA-484F-B7FC-F37614583089}">
      <dgm:prSet/>
      <dgm:spPr>
        <a:solidFill>
          <a:srgbClr val="7030A0"/>
        </a:solidFill>
        <a:ln>
          <a:solidFill>
            <a:srgbClr val="18B0E0"/>
          </a:solidFill>
        </a:ln>
      </dgm:spPr>
      <dgm:t>
        <a:bodyPr/>
        <a:lstStyle/>
        <a:p>
          <a:endParaRPr lang="en-US"/>
        </a:p>
      </dgm:t>
    </dgm:pt>
    <dgm:pt modelId="{2BDFA672-D12F-3C44-9898-30B8C9C7908D}" type="pres">
      <dgm:prSet presAssocID="{2A617186-2334-9441-B75A-D24BB94C9AFC}" presName="cycle" presStyleCnt="0">
        <dgm:presLayoutVars>
          <dgm:dir/>
          <dgm:resizeHandles val="exact"/>
        </dgm:presLayoutVars>
      </dgm:prSet>
      <dgm:spPr/>
    </dgm:pt>
    <dgm:pt modelId="{22ABFB8C-D4EE-814A-9B19-D5B79ED30844}" type="pres">
      <dgm:prSet presAssocID="{45D4C242-13CE-6548-AA06-7BE091C03A81}" presName="node" presStyleLbl="node1" presStyleIdx="0" presStyleCnt="5">
        <dgm:presLayoutVars>
          <dgm:bulletEnabled val="1"/>
        </dgm:presLayoutVars>
      </dgm:prSet>
      <dgm:spPr/>
    </dgm:pt>
    <dgm:pt modelId="{369E4A8B-B72C-004D-BDB2-8F05E1187192}" type="pres">
      <dgm:prSet presAssocID="{45D4C242-13CE-6548-AA06-7BE091C03A81}" presName="spNode" presStyleCnt="0"/>
      <dgm:spPr/>
    </dgm:pt>
    <dgm:pt modelId="{678FB045-6DD0-3548-B3B7-53250F35DCC1}" type="pres">
      <dgm:prSet presAssocID="{329543F5-0AB5-A548-95B7-2E5BFB81DBD8}" presName="sibTrans" presStyleLbl="sibTrans1D1" presStyleIdx="0" presStyleCnt="5"/>
      <dgm:spPr/>
    </dgm:pt>
    <dgm:pt modelId="{57D90462-2EF7-814A-9F7C-5F96D424A494}" type="pres">
      <dgm:prSet presAssocID="{20EC359B-8894-A842-BFC8-6F2462603561}" presName="node" presStyleLbl="node1" presStyleIdx="1" presStyleCnt="5">
        <dgm:presLayoutVars>
          <dgm:bulletEnabled val="1"/>
        </dgm:presLayoutVars>
      </dgm:prSet>
      <dgm:spPr/>
    </dgm:pt>
    <dgm:pt modelId="{63E8B3E0-6D38-3E42-AD45-7678F923415F}" type="pres">
      <dgm:prSet presAssocID="{20EC359B-8894-A842-BFC8-6F2462603561}" presName="spNode" presStyleCnt="0"/>
      <dgm:spPr/>
    </dgm:pt>
    <dgm:pt modelId="{18BE2AAF-6F5F-C644-A5E6-20CA8CED6439}" type="pres">
      <dgm:prSet presAssocID="{9596D20B-0990-0749-A328-CB64B36E126A}" presName="sibTrans" presStyleLbl="sibTrans1D1" presStyleIdx="1" presStyleCnt="5"/>
      <dgm:spPr/>
    </dgm:pt>
    <dgm:pt modelId="{E33CF9BC-959C-E346-90A3-6FA967B782A2}" type="pres">
      <dgm:prSet presAssocID="{7E142433-41B6-9B47-9B48-810170EFBF78}" presName="node" presStyleLbl="node1" presStyleIdx="2" presStyleCnt="5">
        <dgm:presLayoutVars>
          <dgm:bulletEnabled val="1"/>
        </dgm:presLayoutVars>
      </dgm:prSet>
      <dgm:spPr/>
    </dgm:pt>
    <dgm:pt modelId="{14BF6BA0-BA73-A840-B009-6EBDA798D334}" type="pres">
      <dgm:prSet presAssocID="{7E142433-41B6-9B47-9B48-810170EFBF78}" presName="spNode" presStyleCnt="0"/>
      <dgm:spPr/>
    </dgm:pt>
    <dgm:pt modelId="{B2D047F1-B9FB-AE49-8D89-85A82ECACE27}" type="pres">
      <dgm:prSet presAssocID="{32F6B686-F55A-EC46-BB3B-27323422BCFC}" presName="sibTrans" presStyleLbl="sibTrans1D1" presStyleIdx="2" presStyleCnt="5"/>
      <dgm:spPr/>
    </dgm:pt>
    <dgm:pt modelId="{7B7C24D9-2C3F-674A-BB85-EABBCA524D38}" type="pres">
      <dgm:prSet presAssocID="{FE98E55D-A381-3B4B-90BD-486F02652AA6}" presName="node" presStyleLbl="node1" presStyleIdx="3" presStyleCnt="5">
        <dgm:presLayoutVars>
          <dgm:bulletEnabled val="1"/>
        </dgm:presLayoutVars>
      </dgm:prSet>
      <dgm:spPr/>
    </dgm:pt>
    <dgm:pt modelId="{1F3022A6-FAFB-9D43-8377-85DD0A203B4B}" type="pres">
      <dgm:prSet presAssocID="{FE98E55D-A381-3B4B-90BD-486F02652AA6}" presName="spNode" presStyleCnt="0"/>
      <dgm:spPr/>
    </dgm:pt>
    <dgm:pt modelId="{2F4B675C-5514-3540-97C8-E1DC62F878C0}" type="pres">
      <dgm:prSet presAssocID="{5896069F-B5A9-6147-BB75-4BA6EB71589B}" presName="sibTrans" presStyleLbl="sibTrans1D1" presStyleIdx="3" presStyleCnt="5"/>
      <dgm:spPr/>
    </dgm:pt>
    <dgm:pt modelId="{9D91CF79-9CF1-8045-866D-EBF1BF6615F7}" type="pres">
      <dgm:prSet presAssocID="{3928DFC0-40E2-2C42-8AF8-F81FB4BE67F8}" presName="node" presStyleLbl="node1" presStyleIdx="4" presStyleCnt="5">
        <dgm:presLayoutVars>
          <dgm:bulletEnabled val="1"/>
        </dgm:presLayoutVars>
      </dgm:prSet>
      <dgm:spPr/>
    </dgm:pt>
    <dgm:pt modelId="{0F0ACC90-DBCE-B942-A20F-4C4D010A71B3}" type="pres">
      <dgm:prSet presAssocID="{3928DFC0-40E2-2C42-8AF8-F81FB4BE67F8}" presName="spNode" presStyleCnt="0"/>
      <dgm:spPr/>
    </dgm:pt>
    <dgm:pt modelId="{3AB1E591-5F25-5F45-A358-C5BAAE90C64C}" type="pres">
      <dgm:prSet presAssocID="{B8FE60C0-E18D-7A4B-8E54-B428B35C0F38}" presName="sibTrans" presStyleLbl="sibTrans1D1" presStyleIdx="4" presStyleCnt="5"/>
      <dgm:spPr/>
    </dgm:pt>
  </dgm:ptLst>
  <dgm:cxnLst>
    <dgm:cxn modelId="{9FEC6C11-97F6-4D4D-AD44-C2392A053E42}" type="presOf" srcId="{B8FE60C0-E18D-7A4B-8E54-B428B35C0F38}" destId="{3AB1E591-5F25-5F45-A358-C5BAAE90C64C}" srcOrd="0" destOrd="0" presId="urn:microsoft.com/office/officeart/2005/8/layout/cycle6"/>
    <dgm:cxn modelId="{E01D341F-0B12-8147-9365-32804B68E872}" srcId="{2A617186-2334-9441-B75A-D24BB94C9AFC}" destId="{7E142433-41B6-9B47-9B48-810170EFBF78}" srcOrd="2" destOrd="0" parTransId="{C481577F-8A31-9342-B534-D4D1F14179C8}" sibTransId="{32F6B686-F55A-EC46-BB3B-27323422BCFC}"/>
    <dgm:cxn modelId="{1980362C-6503-8849-A33B-A808D0FE26B3}" type="presOf" srcId="{32F6B686-F55A-EC46-BB3B-27323422BCFC}" destId="{B2D047F1-B9FB-AE49-8D89-85A82ECACE27}" srcOrd="0" destOrd="0" presId="urn:microsoft.com/office/officeart/2005/8/layout/cycle6"/>
    <dgm:cxn modelId="{FB8B9C2D-8E80-3042-ADB9-A627B9CF5E8D}" type="presOf" srcId="{FE98E55D-A381-3B4B-90BD-486F02652AA6}" destId="{7B7C24D9-2C3F-674A-BB85-EABBCA524D38}" srcOrd="0" destOrd="0" presId="urn:microsoft.com/office/officeart/2005/8/layout/cycle6"/>
    <dgm:cxn modelId="{F2383C4A-18F7-0249-9C4F-9556560551D1}" type="presOf" srcId="{45D4C242-13CE-6548-AA06-7BE091C03A81}" destId="{22ABFB8C-D4EE-814A-9B19-D5B79ED30844}" srcOrd="0" destOrd="0" presId="urn:microsoft.com/office/officeart/2005/8/layout/cycle6"/>
    <dgm:cxn modelId="{9B9CD752-05A5-6F4B-A292-9FA0827B536A}" srcId="{2A617186-2334-9441-B75A-D24BB94C9AFC}" destId="{3928DFC0-40E2-2C42-8AF8-F81FB4BE67F8}" srcOrd="4" destOrd="0" parTransId="{2BF612FB-B70F-FE43-A4EB-6F2B0F0D380E}" sibTransId="{B8FE60C0-E18D-7A4B-8E54-B428B35C0F38}"/>
    <dgm:cxn modelId="{0FB5F46B-1A4A-D64F-9FB9-0F68671A3E14}" type="presOf" srcId="{20EC359B-8894-A842-BFC8-6F2462603561}" destId="{57D90462-2EF7-814A-9F7C-5F96D424A494}" srcOrd="0" destOrd="0" presId="urn:microsoft.com/office/officeart/2005/8/layout/cycle6"/>
    <dgm:cxn modelId="{EFDFEE87-AF4E-F841-B4C8-769E3C7AAFEE}" type="presOf" srcId="{5896069F-B5A9-6147-BB75-4BA6EB71589B}" destId="{2F4B675C-5514-3540-97C8-E1DC62F878C0}" srcOrd="0" destOrd="0" presId="urn:microsoft.com/office/officeart/2005/8/layout/cycle6"/>
    <dgm:cxn modelId="{2568AF93-65CC-2343-978D-3CA18E51DFEB}" type="presOf" srcId="{329543F5-0AB5-A548-95B7-2E5BFB81DBD8}" destId="{678FB045-6DD0-3548-B3B7-53250F35DCC1}" srcOrd="0" destOrd="0" presId="urn:microsoft.com/office/officeart/2005/8/layout/cycle6"/>
    <dgm:cxn modelId="{50916EA6-950B-AD42-A8A7-D19FC6DD022D}" srcId="{2A617186-2334-9441-B75A-D24BB94C9AFC}" destId="{45D4C242-13CE-6548-AA06-7BE091C03A81}" srcOrd="0" destOrd="0" parTransId="{AB0011E4-B1BA-0146-988C-295B05A6B326}" sibTransId="{329543F5-0AB5-A548-95B7-2E5BFB81DBD8}"/>
    <dgm:cxn modelId="{1B5EB8A9-5EE1-0A4B-A246-97C82495DD33}" type="presOf" srcId="{7E142433-41B6-9B47-9B48-810170EFBF78}" destId="{E33CF9BC-959C-E346-90A3-6FA967B782A2}" srcOrd="0" destOrd="0" presId="urn:microsoft.com/office/officeart/2005/8/layout/cycle6"/>
    <dgm:cxn modelId="{CB4E4ABB-22A6-7147-BDB0-3494F7CE47D5}" type="presOf" srcId="{2A617186-2334-9441-B75A-D24BB94C9AFC}" destId="{2BDFA672-D12F-3C44-9898-30B8C9C7908D}" srcOrd="0" destOrd="0" presId="urn:microsoft.com/office/officeart/2005/8/layout/cycle6"/>
    <dgm:cxn modelId="{E88A34BD-F795-394F-AC68-2E65A45F5575}" type="presOf" srcId="{9596D20B-0990-0749-A328-CB64B36E126A}" destId="{18BE2AAF-6F5F-C644-A5E6-20CA8CED6439}" srcOrd="0" destOrd="0" presId="urn:microsoft.com/office/officeart/2005/8/layout/cycle6"/>
    <dgm:cxn modelId="{4B87ABD3-1AEA-484F-B7FC-F37614583089}" srcId="{2A617186-2334-9441-B75A-D24BB94C9AFC}" destId="{FE98E55D-A381-3B4B-90BD-486F02652AA6}" srcOrd="3" destOrd="0" parTransId="{CDD1301B-353C-1048-899A-CA1EF05C8833}" sibTransId="{5896069F-B5A9-6147-BB75-4BA6EB71589B}"/>
    <dgm:cxn modelId="{3094CDF2-979A-3D4D-BA20-9A5BAD66C95E}" type="presOf" srcId="{3928DFC0-40E2-2C42-8AF8-F81FB4BE67F8}" destId="{9D91CF79-9CF1-8045-866D-EBF1BF6615F7}" srcOrd="0" destOrd="0" presId="urn:microsoft.com/office/officeart/2005/8/layout/cycle6"/>
    <dgm:cxn modelId="{9D03F1FB-E265-9841-B62D-2C7B08E72DCC}" srcId="{2A617186-2334-9441-B75A-D24BB94C9AFC}" destId="{20EC359B-8894-A842-BFC8-6F2462603561}" srcOrd="1" destOrd="0" parTransId="{B223A639-6A16-D84E-9F93-8FB8FA55ECE2}" sibTransId="{9596D20B-0990-0749-A328-CB64B36E126A}"/>
    <dgm:cxn modelId="{4AD7C891-6FFD-EB4F-8138-C920D7E0ED66}" type="presParOf" srcId="{2BDFA672-D12F-3C44-9898-30B8C9C7908D}" destId="{22ABFB8C-D4EE-814A-9B19-D5B79ED30844}" srcOrd="0" destOrd="0" presId="urn:microsoft.com/office/officeart/2005/8/layout/cycle6"/>
    <dgm:cxn modelId="{B56896A8-146D-E84A-AB3A-D579C7CE8857}" type="presParOf" srcId="{2BDFA672-D12F-3C44-9898-30B8C9C7908D}" destId="{369E4A8B-B72C-004D-BDB2-8F05E1187192}" srcOrd="1" destOrd="0" presId="urn:microsoft.com/office/officeart/2005/8/layout/cycle6"/>
    <dgm:cxn modelId="{4ED8AA9A-E125-B341-A911-21D7A709742D}" type="presParOf" srcId="{2BDFA672-D12F-3C44-9898-30B8C9C7908D}" destId="{678FB045-6DD0-3548-B3B7-53250F35DCC1}" srcOrd="2" destOrd="0" presId="urn:microsoft.com/office/officeart/2005/8/layout/cycle6"/>
    <dgm:cxn modelId="{151353DC-3FD4-434B-9A5A-D0E4617E123F}" type="presParOf" srcId="{2BDFA672-D12F-3C44-9898-30B8C9C7908D}" destId="{57D90462-2EF7-814A-9F7C-5F96D424A494}" srcOrd="3" destOrd="0" presId="urn:microsoft.com/office/officeart/2005/8/layout/cycle6"/>
    <dgm:cxn modelId="{927DE4D4-85B3-0E4A-8F7F-FB7D0BA367BE}" type="presParOf" srcId="{2BDFA672-D12F-3C44-9898-30B8C9C7908D}" destId="{63E8B3E0-6D38-3E42-AD45-7678F923415F}" srcOrd="4" destOrd="0" presId="urn:microsoft.com/office/officeart/2005/8/layout/cycle6"/>
    <dgm:cxn modelId="{083D28C6-1290-B94F-AB8C-026DBF520A76}" type="presParOf" srcId="{2BDFA672-D12F-3C44-9898-30B8C9C7908D}" destId="{18BE2AAF-6F5F-C644-A5E6-20CA8CED6439}" srcOrd="5" destOrd="0" presId="urn:microsoft.com/office/officeart/2005/8/layout/cycle6"/>
    <dgm:cxn modelId="{D08D200B-9A5A-6E4A-B986-1A0BFFEDEE13}" type="presParOf" srcId="{2BDFA672-D12F-3C44-9898-30B8C9C7908D}" destId="{E33CF9BC-959C-E346-90A3-6FA967B782A2}" srcOrd="6" destOrd="0" presId="urn:microsoft.com/office/officeart/2005/8/layout/cycle6"/>
    <dgm:cxn modelId="{AF5B58D7-C203-3A4A-AE76-A5E903335922}" type="presParOf" srcId="{2BDFA672-D12F-3C44-9898-30B8C9C7908D}" destId="{14BF6BA0-BA73-A840-B009-6EBDA798D334}" srcOrd="7" destOrd="0" presId="urn:microsoft.com/office/officeart/2005/8/layout/cycle6"/>
    <dgm:cxn modelId="{EBB00ED7-8E0A-1F4A-BF2C-805A60207FCA}" type="presParOf" srcId="{2BDFA672-D12F-3C44-9898-30B8C9C7908D}" destId="{B2D047F1-B9FB-AE49-8D89-85A82ECACE27}" srcOrd="8" destOrd="0" presId="urn:microsoft.com/office/officeart/2005/8/layout/cycle6"/>
    <dgm:cxn modelId="{44528973-C5FF-204D-A81F-4D650B081448}" type="presParOf" srcId="{2BDFA672-D12F-3C44-9898-30B8C9C7908D}" destId="{7B7C24D9-2C3F-674A-BB85-EABBCA524D38}" srcOrd="9" destOrd="0" presId="urn:microsoft.com/office/officeart/2005/8/layout/cycle6"/>
    <dgm:cxn modelId="{A589F5F0-2DA4-2B4E-B3B1-91A3CA0E4749}" type="presParOf" srcId="{2BDFA672-D12F-3C44-9898-30B8C9C7908D}" destId="{1F3022A6-FAFB-9D43-8377-85DD0A203B4B}" srcOrd="10" destOrd="0" presId="urn:microsoft.com/office/officeart/2005/8/layout/cycle6"/>
    <dgm:cxn modelId="{85071282-2B34-D542-BED6-A38438DE970B}" type="presParOf" srcId="{2BDFA672-D12F-3C44-9898-30B8C9C7908D}" destId="{2F4B675C-5514-3540-97C8-E1DC62F878C0}" srcOrd="11" destOrd="0" presId="urn:microsoft.com/office/officeart/2005/8/layout/cycle6"/>
    <dgm:cxn modelId="{BAF3B5C1-5D15-8549-9CCB-3910190FBE21}" type="presParOf" srcId="{2BDFA672-D12F-3C44-9898-30B8C9C7908D}" destId="{9D91CF79-9CF1-8045-866D-EBF1BF6615F7}" srcOrd="12" destOrd="0" presId="urn:microsoft.com/office/officeart/2005/8/layout/cycle6"/>
    <dgm:cxn modelId="{DC25CF1A-C091-314E-A19F-9C487E7C10F5}" type="presParOf" srcId="{2BDFA672-D12F-3C44-9898-30B8C9C7908D}" destId="{0F0ACC90-DBCE-B942-A20F-4C4D010A71B3}" srcOrd="13" destOrd="0" presId="urn:microsoft.com/office/officeart/2005/8/layout/cycle6"/>
    <dgm:cxn modelId="{6C5ADFC1-AEBD-3E46-A676-87EB086DD7AA}" type="presParOf" srcId="{2BDFA672-D12F-3C44-9898-30B8C9C7908D}" destId="{3AB1E591-5F25-5F45-A358-C5BAAE90C64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BFC40-1F29-8143-84F8-7A26CCC377D7}" type="doc">
      <dgm:prSet loTypeId="urn:microsoft.com/office/officeart/2005/8/layout/vList5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5C3D12E-93E5-E447-A911-8D75FFAB6467}">
      <dgm:prSet phldrT="[Text]"/>
      <dgm:spPr>
        <a:solidFill>
          <a:srgbClr val="CF9F4D"/>
        </a:solidFill>
      </dgm:spPr>
      <dgm:t>
        <a:bodyPr/>
        <a:lstStyle/>
        <a:p>
          <a:r>
            <a:rPr lang="en-US" dirty="0"/>
            <a:t>Physical disabilities</a:t>
          </a:r>
        </a:p>
      </dgm:t>
    </dgm:pt>
    <dgm:pt modelId="{1E5ED348-0D34-1248-B531-8B69ADD36BE6}" type="parTrans" cxnId="{8ECFEB98-5FC2-8649-AF55-336D8C388296}">
      <dgm:prSet/>
      <dgm:spPr/>
      <dgm:t>
        <a:bodyPr/>
        <a:lstStyle/>
        <a:p>
          <a:endParaRPr lang="en-US"/>
        </a:p>
      </dgm:t>
    </dgm:pt>
    <dgm:pt modelId="{7CC35A71-118D-D74A-A8A8-F043FA57F4E1}" type="sibTrans" cxnId="{8ECFEB98-5FC2-8649-AF55-336D8C388296}">
      <dgm:prSet/>
      <dgm:spPr/>
      <dgm:t>
        <a:bodyPr/>
        <a:lstStyle/>
        <a:p>
          <a:endParaRPr lang="en-US"/>
        </a:p>
      </dgm:t>
    </dgm:pt>
    <dgm:pt modelId="{60F36EF0-EEFD-E647-AA0E-DF53BA0CF4CC}">
      <dgm:prSet phldrT="[Text]"/>
      <dgm:spPr/>
      <dgm:t>
        <a:bodyPr/>
        <a:lstStyle/>
        <a:p>
          <a:r>
            <a:rPr lang="en-US" dirty="0"/>
            <a:t>WASH facilities may not be accessible</a:t>
          </a:r>
        </a:p>
      </dgm:t>
    </dgm:pt>
    <dgm:pt modelId="{DFD150A8-C45C-6747-9595-38819BFBAAAC}" type="parTrans" cxnId="{D3A30ED5-232B-3248-B032-E23D65C4C71B}">
      <dgm:prSet/>
      <dgm:spPr/>
      <dgm:t>
        <a:bodyPr/>
        <a:lstStyle/>
        <a:p>
          <a:endParaRPr lang="en-US"/>
        </a:p>
      </dgm:t>
    </dgm:pt>
    <dgm:pt modelId="{A129D950-FBE9-EC42-9C1A-B0775F9736F9}" type="sibTrans" cxnId="{D3A30ED5-232B-3248-B032-E23D65C4C71B}">
      <dgm:prSet/>
      <dgm:spPr/>
      <dgm:t>
        <a:bodyPr/>
        <a:lstStyle/>
        <a:p>
          <a:endParaRPr lang="en-US"/>
        </a:p>
      </dgm:t>
    </dgm:pt>
    <dgm:pt modelId="{4EACBFBD-7C62-864E-89F9-D3ED0208281A}">
      <dgm:prSet phldrT="[Text]"/>
      <dgm:spPr>
        <a:solidFill>
          <a:srgbClr val="CF9F4D"/>
        </a:solidFill>
      </dgm:spPr>
      <dgm:t>
        <a:bodyPr/>
        <a:lstStyle/>
        <a:p>
          <a:r>
            <a:rPr lang="en-US" dirty="0"/>
            <a:t>Visual disabilities</a:t>
          </a:r>
        </a:p>
      </dgm:t>
    </dgm:pt>
    <dgm:pt modelId="{A7F95038-E6CE-E449-B1D6-59284B5BE59C}" type="parTrans" cxnId="{140E6968-73F0-7B47-9986-ADF0B71F0E5F}">
      <dgm:prSet/>
      <dgm:spPr/>
      <dgm:t>
        <a:bodyPr/>
        <a:lstStyle/>
        <a:p>
          <a:endParaRPr lang="en-US"/>
        </a:p>
      </dgm:t>
    </dgm:pt>
    <dgm:pt modelId="{4C5C5D2D-27EC-4E44-A6D1-47562CC034A5}" type="sibTrans" cxnId="{140E6968-73F0-7B47-9986-ADF0B71F0E5F}">
      <dgm:prSet/>
      <dgm:spPr/>
      <dgm:t>
        <a:bodyPr/>
        <a:lstStyle/>
        <a:p>
          <a:endParaRPr lang="en-US"/>
        </a:p>
      </dgm:t>
    </dgm:pt>
    <dgm:pt modelId="{F98A2FFF-E0A7-F84F-ABF5-A42343BAA9BB}">
      <dgm:prSet phldrT="[Text]"/>
      <dgm:spPr/>
      <dgm:t>
        <a:bodyPr/>
        <a:lstStyle/>
        <a:p>
          <a:r>
            <a:rPr lang="en-US" dirty="0"/>
            <a:t>Unable to see leaks or extent of blood</a:t>
          </a:r>
        </a:p>
      </dgm:t>
    </dgm:pt>
    <dgm:pt modelId="{0F034CE3-D9E1-664D-823C-848FC163105E}" type="parTrans" cxnId="{0F01B8E5-5CE0-4D45-AFA7-BF51ACA07220}">
      <dgm:prSet/>
      <dgm:spPr/>
      <dgm:t>
        <a:bodyPr/>
        <a:lstStyle/>
        <a:p>
          <a:endParaRPr lang="en-US"/>
        </a:p>
      </dgm:t>
    </dgm:pt>
    <dgm:pt modelId="{385A9205-7633-544D-BC27-9837A1762E30}" type="sibTrans" cxnId="{0F01B8E5-5CE0-4D45-AFA7-BF51ACA07220}">
      <dgm:prSet/>
      <dgm:spPr/>
      <dgm:t>
        <a:bodyPr/>
        <a:lstStyle/>
        <a:p>
          <a:endParaRPr lang="en-US"/>
        </a:p>
      </dgm:t>
    </dgm:pt>
    <dgm:pt modelId="{B2CD57B6-2B12-4D4E-96F1-BA64DF4D3ABE}">
      <dgm:prSet phldrT="[Text]"/>
      <dgm:spPr>
        <a:solidFill>
          <a:srgbClr val="CF9F4D"/>
        </a:solidFill>
      </dgm:spPr>
      <dgm:t>
        <a:bodyPr/>
        <a:lstStyle/>
        <a:p>
          <a:r>
            <a:rPr lang="en-US" dirty="0"/>
            <a:t>Developmental disabilities</a:t>
          </a:r>
        </a:p>
      </dgm:t>
    </dgm:pt>
    <dgm:pt modelId="{FF007692-C82E-BE4D-875B-AB7AECD1C3BF}" type="parTrans" cxnId="{515C7878-F109-7447-A606-BA3AC6218E3C}">
      <dgm:prSet/>
      <dgm:spPr/>
      <dgm:t>
        <a:bodyPr/>
        <a:lstStyle/>
        <a:p>
          <a:endParaRPr lang="en-US"/>
        </a:p>
      </dgm:t>
    </dgm:pt>
    <dgm:pt modelId="{05B23C73-01F2-4B48-8D50-5418E3DBF913}" type="sibTrans" cxnId="{515C7878-F109-7447-A606-BA3AC6218E3C}">
      <dgm:prSet/>
      <dgm:spPr/>
      <dgm:t>
        <a:bodyPr/>
        <a:lstStyle/>
        <a:p>
          <a:endParaRPr lang="en-US"/>
        </a:p>
      </dgm:t>
    </dgm:pt>
    <dgm:pt modelId="{17DB2344-028E-3049-8B48-EE8A044B3E3C}">
      <dgm:prSet phldrT="[Text]"/>
      <dgm:spPr/>
      <dgm:t>
        <a:bodyPr/>
        <a:lstStyle/>
        <a:p>
          <a:r>
            <a:rPr lang="en-US" dirty="0"/>
            <a:t>May be unable to communicate discomfort or pain.</a:t>
          </a:r>
        </a:p>
      </dgm:t>
    </dgm:pt>
    <dgm:pt modelId="{DDBC44FF-C26E-5C4F-A9CB-4BC50BC1C610}" type="parTrans" cxnId="{C4CCFDD0-54EF-A243-A6D2-E63D98D7FB3A}">
      <dgm:prSet/>
      <dgm:spPr/>
      <dgm:t>
        <a:bodyPr/>
        <a:lstStyle/>
        <a:p>
          <a:endParaRPr lang="en-US"/>
        </a:p>
      </dgm:t>
    </dgm:pt>
    <dgm:pt modelId="{42B84836-1BD2-0C44-A351-F80D8A3538AF}" type="sibTrans" cxnId="{C4CCFDD0-54EF-A243-A6D2-E63D98D7FB3A}">
      <dgm:prSet/>
      <dgm:spPr/>
      <dgm:t>
        <a:bodyPr/>
        <a:lstStyle/>
        <a:p>
          <a:endParaRPr lang="en-US"/>
        </a:p>
      </dgm:t>
    </dgm:pt>
    <dgm:pt modelId="{7A12DC03-2AFD-8E43-A77B-D303976C8634}">
      <dgm:prSet phldrT="[Text]"/>
      <dgm:spPr/>
      <dgm:t>
        <a:bodyPr/>
        <a:lstStyle/>
        <a:p>
          <a:r>
            <a:rPr lang="en-US" dirty="0"/>
            <a:t>May need washing or changing their menstrual materials.</a:t>
          </a:r>
        </a:p>
      </dgm:t>
    </dgm:pt>
    <dgm:pt modelId="{6F98947F-1443-5848-88CC-DD20AD785D79}" type="parTrans" cxnId="{72EBDA80-1F3A-624C-9263-4BE857F729EB}">
      <dgm:prSet/>
      <dgm:spPr/>
      <dgm:t>
        <a:bodyPr/>
        <a:lstStyle/>
        <a:p>
          <a:endParaRPr lang="en-US"/>
        </a:p>
      </dgm:t>
    </dgm:pt>
    <dgm:pt modelId="{D59DCBC7-DD3E-AA48-8EF2-3DB64B58B7A7}" type="sibTrans" cxnId="{72EBDA80-1F3A-624C-9263-4BE857F729EB}">
      <dgm:prSet/>
      <dgm:spPr/>
      <dgm:t>
        <a:bodyPr/>
        <a:lstStyle/>
        <a:p>
          <a:endParaRPr lang="en-US"/>
        </a:p>
      </dgm:t>
    </dgm:pt>
    <dgm:pt modelId="{2ED7616B-4480-D94C-AD23-BD7FEC2C45A9}">
      <dgm:prSet/>
      <dgm:spPr/>
      <dgm:t>
        <a:bodyPr/>
        <a:lstStyle/>
        <a:p>
          <a:r>
            <a:rPr lang="en-US" dirty="0"/>
            <a:t>May change in inappropriate places</a:t>
          </a:r>
        </a:p>
      </dgm:t>
    </dgm:pt>
    <dgm:pt modelId="{1F21FA83-0378-BB45-A881-00F7913EC9D1}" type="parTrans" cxnId="{78DBD4D2-5AAD-E54F-82B4-779285EB81A5}">
      <dgm:prSet/>
      <dgm:spPr/>
      <dgm:t>
        <a:bodyPr/>
        <a:lstStyle/>
        <a:p>
          <a:endParaRPr lang="en-US"/>
        </a:p>
      </dgm:t>
    </dgm:pt>
    <dgm:pt modelId="{6C6FA853-B48C-9449-A5BC-BA079E146F65}" type="sibTrans" cxnId="{78DBD4D2-5AAD-E54F-82B4-779285EB81A5}">
      <dgm:prSet/>
      <dgm:spPr/>
      <dgm:t>
        <a:bodyPr/>
        <a:lstStyle/>
        <a:p>
          <a:endParaRPr lang="en-US"/>
        </a:p>
      </dgm:t>
    </dgm:pt>
    <dgm:pt modelId="{761274D1-69FE-CC48-A5A0-2C6F7E76B8B6}">
      <dgm:prSet phldrT="[Text]"/>
      <dgm:spPr/>
      <dgm:t>
        <a:bodyPr/>
        <a:lstStyle/>
        <a:p>
          <a:r>
            <a:rPr lang="en-US" dirty="0"/>
            <a:t>May need washing or changing their menstrual materials.</a:t>
          </a:r>
        </a:p>
      </dgm:t>
    </dgm:pt>
    <dgm:pt modelId="{89EC167C-7C56-1949-AAFE-0F44CE03E6FB}" type="parTrans" cxnId="{E8CAE003-1459-7642-BDB0-3FA49D9EAFC3}">
      <dgm:prSet/>
      <dgm:spPr/>
      <dgm:t>
        <a:bodyPr/>
        <a:lstStyle/>
        <a:p>
          <a:endParaRPr lang="en-US"/>
        </a:p>
      </dgm:t>
    </dgm:pt>
    <dgm:pt modelId="{6B98EE30-F6B1-B84E-98E7-563D3581FDFD}" type="sibTrans" cxnId="{E8CAE003-1459-7642-BDB0-3FA49D9EAFC3}">
      <dgm:prSet/>
      <dgm:spPr/>
      <dgm:t>
        <a:bodyPr/>
        <a:lstStyle/>
        <a:p>
          <a:endParaRPr lang="en-US"/>
        </a:p>
      </dgm:t>
    </dgm:pt>
    <dgm:pt modelId="{B701A38B-ECBA-2040-A7EE-D7ACC7938CDC}">
      <dgm:prSet/>
      <dgm:spPr/>
      <dgm:t>
        <a:bodyPr/>
        <a:lstStyle/>
        <a:p>
          <a:r>
            <a:rPr lang="en-US" dirty="0"/>
            <a:t>May need washing or changing their menstrual materials.</a:t>
          </a:r>
        </a:p>
      </dgm:t>
    </dgm:pt>
    <dgm:pt modelId="{76566548-BB51-D240-9D6D-D9C3413830E7}" type="parTrans" cxnId="{4EFA4066-C76A-1D4D-9AAC-84601BCC3506}">
      <dgm:prSet/>
      <dgm:spPr/>
      <dgm:t>
        <a:bodyPr/>
        <a:lstStyle/>
        <a:p>
          <a:endParaRPr lang="en-US"/>
        </a:p>
      </dgm:t>
    </dgm:pt>
    <dgm:pt modelId="{E39D9147-689F-C34F-8802-90AA260DC3E2}" type="sibTrans" cxnId="{4EFA4066-C76A-1D4D-9AAC-84601BCC3506}">
      <dgm:prSet/>
      <dgm:spPr/>
      <dgm:t>
        <a:bodyPr/>
        <a:lstStyle/>
        <a:p>
          <a:endParaRPr lang="en-US"/>
        </a:p>
      </dgm:t>
    </dgm:pt>
    <dgm:pt modelId="{C03F9495-AD2C-9E4B-BAF5-F487C34781E6}" type="pres">
      <dgm:prSet presAssocID="{A9DBFC40-1F29-8143-84F8-7A26CCC377D7}" presName="Name0" presStyleCnt="0">
        <dgm:presLayoutVars>
          <dgm:dir/>
          <dgm:animLvl val="lvl"/>
          <dgm:resizeHandles val="exact"/>
        </dgm:presLayoutVars>
      </dgm:prSet>
      <dgm:spPr/>
    </dgm:pt>
    <dgm:pt modelId="{0521B7BB-9257-2E4A-AC00-130D084CD1FB}" type="pres">
      <dgm:prSet presAssocID="{A5C3D12E-93E5-E447-A911-8D75FFAB6467}" presName="linNode" presStyleCnt="0"/>
      <dgm:spPr/>
    </dgm:pt>
    <dgm:pt modelId="{171B00E0-456E-D34F-A5BE-2907C8CD1C7D}" type="pres">
      <dgm:prSet presAssocID="{A5C3D12E-93E5-E447-A911-8D75FFAB6467}" presName="parentText" presStyleLbl="node1" presStyleIdx="0" presStyleCnt="3" custScaleX="84627" custLinFactNeighborY="-4280">
        <dgm:presLayoutVars>
          <dgm:chMax val="1"/>
          <dgm:bulletEnabled val="1"/>
        </dgm:presLayoutVars>
      </dgm:prSet>
      <dgm:spPr/>
    </dgm:pt>
    <dgm:pt modelId="{DC3EFDB9-FD87-194D-A1D6-FD5AA47FE270}" type="pres">
      <dgm:prSet presAssocID="{A5C3D12E-93E5-E447-A911-8D75FFAB6467}" presName="descendantText" presStyleLbl="alignAccFollowNode1" presStyleIdx="0" presStyleCnt="3">
        <dgm:presLayoutVars>
          <dgm:bulletEnabled val="1"/>
        </dgm:presLayoutVars>
      </dgm:prSet>
      <dgm:spPr/>
    </dgm:pt>
    <dgm:pt modelId="{9E8C6DC3-85D0-5F45-8D3F-486669B171B5}" type="pres">
      <dgm:prSet presAssocID="{7CC35A71-118D-D74A-A8A8-F043FA57F4E1}" presName="sp" presStyleCnt="0"/>
      <dgm:spPr/>
    </dgm:pt>
    <dgm:pt modelId="{E41310D0-1314-EC49-8118-7418614DBA31}" type="pres">
      <dgm:prSet presAssocID="{4EACBFBD-7C62-864E-89F9-D3ED0208281A}" presName="linNode" presStyleCnt="0"/>
      <dgm:spPr/>
    </dgm:pt>
    <dgm:pt modelId="{07CB4DEF-7EED-C14F-AD90-CD9F6DF8E9C7}" type="pres">
      <dgm:prSet presAssocID="{4EACBFBD-7C62-864E-89F9-D3ED0208281A}" presName="parentText" presStyleLbl="node1" presStyleIdx="1" presStyleCnt="3" custScaleX="84627">
        <dgm:presLayoutVars>
          <dgm:chMax val="1"/>
          <dgm:bulletEnabled val="1"/>
        </dgm:presLayoutVars>
      </dgm:prSet>
      <dgm:spPr/>
    </dgm:pt>
    <dgm:pt modelId="{E71BC8F1-1128-7041-BB25-AB03A6D21305}" type="pres">
      <dgm:prSet presAssocID="{4EACBFBD-7C62-864E-89F9-D3ED0208281A}" presName="descendantText" presStyleLbl="alignAccFollowNode1" presStyleIdx="1" presStyleCnt="3">
        <dgm:presLayoutVars>
          <dgm:bulletEnabled val="1"/>
        </dgm:presLayoutVars>
      </dgm:prSet>
      <dgm:spPr/>
    </dgm:pt>
    <dgm:pt modelId="{EDCC2F90-A402-BF4B-8026-6C99421D0CEA}" type="pres">
      <dgm:prSet presAssocID="{4C5C5D2D-27EC-4E44-A6D1-47562CC034A5}" presName="sp" presStyleCnt="0"/>
      <dgm:spPr/>
    </dgm:pt>
    <dgm:pt modelId="{DFFD2854-C349-A045-B7E6-93B52A25150D}" type="pres">
      <dgm:prSet presAssocID="{B2CD57B6-2B12-4D4E-96F1-BA64DF4D3ABE}" presName="linNode" presStyleCnt="0"/>
      <dgm:spPr/>
    </dgm:pt>
    <dgm:pt modelId="{314D9944-B0A7-6448-AB93-CBAADFCDBBCE}" type="pres">
      <dgm:prSet presAssocID="{B2CD57B6-2B12-4D4E-96F1-BA64DF4D3ABE}" presName="parentText" presStyleLbl="node1" presStyleIdx="2" presStyleCnt="3" custScaleX="84627">
        <dgm:presLayoutVars>
          <dgm:chMax val="1"/>
          <dgm:bulletEnabled val="1"/>
        </dgm:presLayoutVars>
      </dgm:prSet>
      <dgm:spPr/>
    </dgm:pt>
    <dgm:pt modelId="{E716EE0D-73B8-A644-B32D-46A58970300C}" type="pres">
      <dgm:prSet presAssocID="{B2CD57B6-2B12-4D4E-96F1-BA64DF4D3AB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8CAE003-1459-7642-BDB0-3FA49D9EAFC3}" srcId="{4EACBFBD-7C62-864E-89F9-D3ED0208281A}" destId="{761274D1-69FE-CC48-A5A0-2C6F7E76B8B6}" srcOrd="1" destOrd="0" parTransId="{89EC167C-7C56-1949-AAFE-0F44CE03E6FB}" sibTransId="{6B98EE30-F6B1-B84E-98E7-563D3581FDFD}"/>
    <dgm:cxn modelId="{104A9E20-BE3C-734A-B266-DAFC8E5CCDDF}" type="presOf" srcId="{A5C3D12E-93E5-E447-A911-8D75FFAB6467}" destId="{171B00E0-456E-D34F-A5BE-2907C8CD1C7D}" srcOrd="0" destOrd="0" presId="urn:microsoft.com/office/officeart/2005/8/layout/vList5"/>
    <dgm:cxn modelId="{2B93F320-E02F-5F40-BAC1-DEFD6A1296CE}" type="presOf" srcId="{4EACBFBD-7C62-864E-89F9-D3ED0208281A}" destId="{07CB4DEF-7EED-C14F-AD90-CD9F6DF8E9C7}" srcOrd="0" destOrd="0" presId="urn:microsoft.com/office/officeart/2005/8/layout/vList5"/>
    <dgm:cxn modelId="{59F3F026-7766-A347-BBB3-A74590D251CC}" type="presOf" srcId="{761274D1-69FE-CC48-A5A0-2C6F7E76B8B6}" destId="{E71BC8F1-1128-7041-BB25-AB03A6D21305}" srcOrd="0" destOrd="1" presId="urn:microsoft.com/office/officeart/2005/8/layout/vList5"/>
    <dgm:cxn modelId="{0F65C730-1813-C149-BC22-B48F8A3A77CD}" type="presOf" srcId="{F98A2FFF-E0A7-F84F-ABF5-A42343BAA9BB}" destId="{E71BC8F1-1128-7041-BB25-AB03A6D21305}" srcOrd="0" destOrd="0" presId="urn:microsoft.com/office/officeart/2005/8/layout/vList5"/>
    <dgm:cxn modelId="{4EFA4066-C76A-1D4D-9AAC-84601BCC3506}" srcId="{B2CD57B6-2B12-4D4E-96F1-BA64DF4D3ABE}" destId="{B701A38B-ECBA-2040-A7EE-D7ACC7938CDC}" srcOrd="2" destOrd="0" parTransId="{76566548-BB51-D240-9D6D-D9C3413830E7}" sibTransId="{E39D9147-689F-C34F-8802-90AA260DC3E2}"/>
    <dgm:cxn modelId="{140E6968-73F0-7B47-9986-ADF0B71F0E5F}" srcId="{A9DBFC40-1F29-8143-84F8-7A26CCC377D7}" destId="{4EACBFBD-7C62-864E-89F9-D3ED0208281A}" srcOrd="1" destOrd="0" parTransId="{A7F95038-E6CE-E449-B1D6-59284B5BE59C}" sibTransId="{4C5C5D2D-27EC-4E44-A6D1-47562CC034A5}"/>
    <dgm:cxn modelId="{6D990669-F537-7443-A413-9A746B24BDF1}" type="presOf" srcId="{B701A38B-ECBA-2040-A7EE-D7ACC7938CDC}" destId="{E716EE0D-73B8-A644-B32D-46A58970300C}" srcOrd="0" destOrd="2" presId="urn:microsoft.com/office/officeart/2005/8/layout/vList5"/>
    <dgm:cxn modelId="{515C7878-F109-7447-A606-BA3AC6218E3C}" srcId="{A9DBFC40-1F29-8143-84F8-7A26CCC377D7}" destId="{B2CD57B6-2B12-4D4E-96F1-BA64DF4D3ABE}" srcOrd="2" destOrd="0" parTransId="{FF007692-C82E-BE4D-875B-AB7AECD1C3BF}" sibTransId="{05B23C73-01F2-4B48-8D50-5418E3DBF913}"/>
    <dgm:cxn modelId="{72EBDA80-1F3A-624C-9263-4BE857F729EB}" srcId="{A5C3D12E-93E5-E447-A911-8D75FFAB6467}" destId="{7A12DC03-2AFD-8E43-A77B-D303976C8634}" srcOrd="1" destOrd="0" parTransId="{6F98947F-1443-5848-88CC-DD20AD785D79}" sibTransId="{D59DCBC7-DD3E-AA48-8EF2-3DB64B58B7A7}"/>
    <dgm:cxn modelId="{C8CE448D-0513-114F-A6F8-B17F5004BC75}" type="presOf" srcId="{B2CD57B6-2B12-4D4E-96F1-BA64DF4D3ABE}" destId="{314D9944-B0A7-6448-AB93-CBAADFCDBBCE}" srcOrd="0" destOrd="0" presId="urn:microsoft.com/office/officeart/2005/8/layout/vList5"/>
    <dgm:cxn modelId="{4FFAC88E-6D94-244A-83B4-5044455F04B2}" type="presOf" srcId="{17DB2344-028E-3049-8B48-EE8A044B3E3C}" destId="{E716EE0D-73B8-A644-B32D-46A58970300C}" srcOrd="0" destOrd="0" presId="urn:microsoft.com/office/officeart/2005/8/layout/vList5"/>
    <dgm:cxn modelId="{8D7A1294-7C02-4041-9192-AC280B394591}" type="presOf" srcId="{A9DBFC40-1F29-8143-84F8-7A26CCC377D7}" destId="{C03F9495-AD2C-9E4B-BAF5-F487C34781E6}" srcOrd="0" destOrd="0" presId="urn:microsoft.com/office/officeart/2005/8/layout/vList5"/>
    <dgm:cxn modelId="{8ECFEB98-5FC2-8649-AF55-336D8C388296}" srcId="{A9DBFC40-1F29-8143-84F8-7A26CCC377D7}" destId="{A5C3D12E-93E5-E447-A911-8D75FFAB6467}" srcOrd="0" destOrd="0" parTransId="{1E5ED348-0D34-1248-B531-8B69ADD36BE6}" sibTransId="{7CC35A71-118D-D74A-A8A8-F043FA57F4E1}"/>
    <dgm:cxn modelId="{DED550A5-12AC-6740-B200-0176FFF2C09F}" type="presOf" srcId="{7A12DC03-2AFD-8E43-A77B-D303976C8634}" destId="{DC3EFDB9-FD87-194D-A1D6-FD5AA47FE270}" srcOrd="0" destOrd="1" presId="urn:microsoft.com/office/officeart/2005/8/layout/vList5"/>
    <dgm:cxn modelId="{46C8C6B3-DCFB-4248-A8EF-C29E9107E705}" type="presOf" srcId="{2ED7616B-4480-D94C-AD23-BD7FEC2C45A9}" destId="{E716EE0D-73B8-A644-B32D-46A58970300C}" srcOrd="0" destOrd="1" presId="urn:microsoft.com/office/officeart/2005/8/layout/vList5"/>
    <dgm:cxn modelId="{B93AEACB-D8CD-5348-B233-36DD86724F74}" type="presOf" srcId="{60F36EF0-EEFD-E647-AA0E-DF53BA0CF4CC}" destId="{DC3EFDB9-FD87-194D-A1D6-FD5AA47FE270}" srcOrd="0" destOrd="0" presId="urn:microsoft.com/office/officeart/2005/8/layout/vList5"/>
    <dgm:cxn modelId="{C4CCFDD0-54EF-A243-A6D2-E63D98D7FB3A}" srcId="{B2CD57B6-2B12-4D4E-96F1-BA64DF4D3ABE}" destId="{17DB2344-028E-3049-8B48-EE8A044B3E3C}" srcOrd="0" destOrd="0" parTransId="{DDBC44FF-C26E-5C4F-A9CB-4BC50BC1C610}" sibTransId="{42B84836-1BD2-0C44-A351-F80D8A3538AF}"/>
    <dgm:cxn modelId="{78DBD4D2-5AAD-E54F-82B4-779285EB81A5}" srcId="{B2CD57B6-2B12-4D4E-96F1-BA64DF4D3ABE}" destId="{2ED7616B-4480-D94C-AD23-BD7FEC2C45A9}" srcOrd="1" destOrd="0" parTransId="{1F21FA83-0378-BB45-A881-00F7913EC9D1}" sibTransId="{6C6FA853-B48C-9449-A5BC-BA079E146F65}"/>
    <dgm:cxn modelId="{D3A30ED5-232B-3248-B032-E23D65C4C71B}" srcId="{A5C3D12E-93E5-E447-A911-8D75FFAB6467}" destId="{60F36EF0-EEFD-E647-AA0E-DF53BA0CF4CC}" srcOrd="0" destOrd="0" parTransId="{DFD150A8-C45C-6747-9595-38819BFBAAAC}" sibTransId="{A129D950-FBE9-EC42-9C1A-B0775F9736F9}"/>
    <dgm:cxn modelId="{0F01B8E5-5CE0-4D45-AFA7-BF51ACA07220}" srcId="{4EACBFBD-7C62-864E-89F9-D3ED0208281A}" destId="{F98A2FFF-E0A7-F84F-ABF5-A42343BAA9BB}" srcOrd="0" destOrd="0" parTransId="{0F034CE3-D9E1-664D-823C-848FC163105E}" sibTransId="{385A9205-7633-544D-BC27-9837A1762E30}"/>
    <dgm:cxn modelId="{664CDAEE-A077-3746-8BEE-4502E355CC33}" type="presParOf" srcId="{C03F9495-AD2C-9E4B-BAF5-F487C34781E6}" destId="{0521B7BB-9257-2E4A-AC00-130D084CD1FB}" srcOrd="0" destOrd="0" presId="urn:microsoft.com/office/officeart/2005/8/layout/vList5"/>
    <dgm:cxn modelId="{0C056C11-DE46-234E-BED2-D69B0A5B2B93}" type="presParOf" srcId="{0521B7BB-9257-2E4A-AC00-130D084CD1FB}" destId="{171B00E0-456E-D34F-A5BE-2907C8CD1C7D}" srcOrd="0" destOrd="0" presId="urn:microsoft.com/office/officeart/2005/8/layout/vList5"/>
    <dgm:cxn modelId="{D5264DD0-779A-AB4D-9F4E-8D60D7B460AE}" type="presParOf" srcId="{0521B7BB-9257-2E4A-AC00-130D084CD1FB}" destId="{DC3EFDB9-FD87-194D-A1D6-FD5AA47FE270}" srcOrd="1" destOrd="0" presId="urn:microsoft.com/office/officeart/2005/8/layout/vList5"/>
    <dgm:cxn modelId="{E79A81B3-CDE3-6447-A21B-E956A9EBBD2D}" type="presParOf" srcId="{C03F9495-AD2C-9E4B-BAF5-F487C34781E6}" destId="{9E8C6DC3-85D0-5F45-8D3F-486669B171B5}" srcOrd="1" destOrd="0" presId="urn:microsoft.com/office/officeart/2005/8/layout/vList5"/>
    <dgm:cxn modelId="{DAAE3DD9-02D5-8D47-B960-7B9F9139FF14}" type="presParOf" srcId="{C03F9495-AD2C-9E4B-BAF5-F487C34781E6}" destId="{E41310D0-1314-EC49-8118-7418614DBA31}" srcOrd="2" destOrd="0" presId="urn:microsoft.com/office/officeart/2005/8/layout/vList5"/>
    <dgm:cxn modelId="{E6713754-24DA-0742-86C7-C8897902D2CA}" type="presParOf" srcId="{E41310D0-1314-EC49-8118-7418614DBA31}" destId="{07CB4DEF-7EED-C14F-AD90-CD9F6DF8E9C7}" srcOrd="0" destOrd="0" presId="urn:microsoft.com/office/officeart/2005/8/layout/vList5"/>
    <dgm:cxn modelId="{96256013-FB00-5244-8449-98794C0F28BA}" type="presParOf" srcId="{E41310D0-1314-EC49-8118-7418614DBA31}" destId="{E71BC8F1-1128-7041-BB25-AB03A6D21305}" srcOrd="1" destOrd="0" presId="urn:microsoft.com/office/officeart/2005/8/layout/vList5"/>
    <dgm:cxn modelId="{8DFEEBE3-448E-024B-B6CD-4FB6328E7EC0}" type="presParOf" srcId="{C03F9495-AD2C-9E4B-BAF5-F487C34781E6}" destId="{EDCC2F90-A402-BF4B-8026-6C99421D0CEA}" srcOrd="3" destOrd="0" presId="urn:microsoft.com/office/officeart/2005/8/layout/vList5"/>
    <dgm:cxn modelId="{521E7B23-BAE9-3743-9DE3-877A6A80CE48}" type="presParOf" srcId="{C03F9495-AD2C-9E4B-BAF5-F487C34781E6}" destId="{DFFD2854-C349-A045-B7E6-93B52A25150D}" srcOrd="4" destOrd="0" presId="urn:microsoft.com/office/officeart/2005/8/layout/vList5"/>
    <dgm:cxn modelId="{BAF76ADF-0A4B-1C4C-8B4A-B6E634994E75}" type="presParOf" srcId="{DFFD2854-C349-A045-B7E6-93B52A25150D}" destId="{314D9944-B0A7-6448-AB93-CBAADFCDBBCE}" srcOrd="0" destOrd="0" presId="urn:microsoft.com/office/officeart/2005/8/layout/vList5"/>
    <dgm:cxn modelId="{24C32840-01B8-3B44-962C-E31CC3BAED72}" type="presParOf" srcId="{DFFD2854-C349-A045-B7E6-93B52A25150D}" destId="{E716EE0D-73B8-A644-B32D-46A5897030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0034DF-5D40-2F4A-8E89-9D99786DE273}" type="doc">
      <dgm:prSet loTypeId="urn:microsoft.com/office/officeart/2005/8/layout/hList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7C9983F-C017-134E-B376-5E999B755E9A}">
      <dgm:prSet phldrT="[Text]"/>
      <dgm:spPr>
        <a:solidFill>
          <a:srgbClr val="CF9F4D"/>
        </a:solidFill>
        <a:ln>
          <a:noFill/>
        </a:ln>
      </dgm:spPr>
      <dgm:t>
        <a:bodyPr/>
        <a:lstStyle/>
        <a:p>
          <a:r>
            <a:rPr lang="en-US" dirty="0"/>
            <a:t>Identify and Consult Vulnerable Girls,</a:t>
          </a:r>
          <a:r>
            <a:rPr lang="en-US" baseline="0" dirty="0"/>
            <a:t> </a:t>
          </a:r>
          <a:r>
            <a:rPr lang="en-US" dirty="0"/>
            <a:t>Women</a:t>
          </a:r>
          <a:r>
            <a:rPr lang="en-US" baseline="0" dirty="0"/>
            <a:t> &amp; Caregivers</a:t>
          </a:r>
          <a:endParaRPr lang="en-US" dirty="0"/>
        </a:p>
      </dgm:t>
    </dgm:pt>
    <dgm:pt modelId="{297B9505-5935-194B-B5F2-96BE6815C8BB}" type="parTrans" cxnId="{5CF123BE-97E6-0747-992F-C162C1586309}">
      <dgm:prSet/>
      <dgm:spPr/>
      <dgm:t>
        <a:bodyPr/>
        <a:lstStyle/>
        <a:p>
          <a:endParaRPr lang="en-US"/>
        </a:p>
      </dgm:t>
    </dgm:pt>
    <dgm:pt modelId="{D82F981B-1886-CB47-BAE0-DD05A11620F9}" type="sibTrans" cxnId="{5CF123BE-97E6-0747-992F-C162C1586309}">
      <dgm:prSet/>
      <dgm:spPr/>
      <dgm:t>
        <a:bodyPr/>
        <a:lstStyle/>
        <a:p>
          <a:endParaRPr lang="en-US"/>
        </a:p>
      </dgm:t>
    </dgm:pt>
    <dgm:pt modelId="{210F22D1-B84E-A74B-AD52-1C687765ACB5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Restricted movements can make it difficult to identify and address the MHM-needs of vulnerable girls and women. </a:t>
          </a:r>
        </a:p>
      </dgm:t>
    </dgm:pt>
    <dgm:pt modelId="{BE4202E7-3923-8545-9291-4A3BD9A686C0}" type="parTrans" cxnId="{AA522467-236B-9D41-BAB5-DC51628BE7C4}">
      <dgm:prSet/>
      <dgm:spPr/>
      <dgm:t>
        <a:bodyPr/>
        <a:lstStyle/>
        <a:p>
          <a:endParaRPr lang="en-US"/>
        </a:p>
      </dgm:t>
    </dgm:pt>
    <dgm:pt modelId="{27ABD66C-3B01-B64F-B451-8EC40808BB07}" type="sibTrans" cxnId="{AA522467-236B-9D41-BAB5-DC51628BE7C4}">
      <dgm:prSet/>
      <dgm:spPr/>
      <dgm:t>
        <a:bodyPr/>
        <a:lstStyle/>
        <a:p>
          <a:endParaRPr lang="en-US"/>
        </a:p>
      </dgm:t>
    </dgm:pt>
    <dgm:pt modelId="{506555B0-DEB0-724C-8B34-516B09ED9C5A}">
      <dgm:prSet phldrT="[Text]"/>
      <dgm:spPr>
        <a:solidFill>
          <a:srgbClr val="CF9F4D"/>
        </a:solidFill>
        <a:ln>
          <a:noFill/>
        </a:ln>
      </dgm:spPr>
      <dgm:t>
        <a:bodyPr/>
        <a:lstStyle/>
        <a:p>
          <a:r>
            <a:rPr lang="en-US" dirty="0"/>
            <a:t>Provide additional MHM materials and supplies</a:t>
          </a:r>
        </a:p>
      </dgm:t>
    </dgm:pt>
    <dgm:pt modelId="{AE59C58B-4522-FD41-9EE5-6CAAF1525989}" type="parTrans" cxnId="{216F7480-8084-244A-BEE9-2BC476160353}">
      <dgm:prSet/>
      <dgm:spPr/>
      <dgm:t>
        <a:bodyPr/>
        <a:lstStyle/>
        <a:p>
          <a:endParaRPr lang="en-US"/>
        </a:p>
      </dgm:t>
    </dgm:pt>
    <dgm:pt modelId="{E5B49E3D-E6FA-5044-AC48-C3496DE22A11}" type="sibTrans" cxnId="{216F7480-8084-244A-BEE9-2BC476160353}">
      <dgm:prSet/>
      <dgm:spPr/>
      <dgm:t>
        <a:bodyPr/>
        <a:lstStyle/>
        <a:p>
          <a:endParaRPr lang="en-US"/>
        </a:p>
      </dgm:t>
    </dgm:pt>
    <dgm:pt modelId="{1CBB19C1-5CE8-384A-B320-EF80A3999911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It may be necessary to provide additional supplies of extra sanitary materials (pads, cloth, etc.). soap (bathing and laundry) and gloves (for caretakers). </a:t>
          </a:r>
        </a:p>
      </dgm:t>
    </dgm:pt>
    <dgm:pt modelId="{A1BA890D-62F8-4249-972E-9C2864E92085}" type="parTrans" cxnId="{AAF9F2CD-3925-3648-B8AE-DA8948542F29}">
      <dgm:prSet/>
      <dgm:spPr/>
      <dgm:t>
        <a:bodyPr/>
        <a:lstStyle/>
        <a:p>
          <a:endParaRPr lang="en-US"/>
        </a:p>
      </dgm:t>
    </dgm:pt>
    <dgm:pt modelId="{712C7193-2C14-CF46-BC43-DE1E0DA373FB}" type="sibTrans" cxnId="{AAF9F2CD-3925-3648-B8AE-DA8948542F29}">
      <dgm:prSet/>
      <dgm:spPr/>
      <dgm:t>
        <a:bodyPr/>
        <a:lstStyle/>
        <a:p>
          <a:endParaRPr lang="en-US"/>
        </a:p>
      </dgm:t>
    </dgm:pt>
    <dgm:pt modelId="{E2BBEDE0-F2F6-DA43-9A67-DA5C3AA8EA3D}">
      <dgm:prSet phldrT="[Text]"/>
      <dgm:spPr>
        <a:solidFill>
          <a:srgbClr val="CF9F4D"/>
        </a:solidFill>
        <a:ln>
          <a:noFill/>
        </a:ln>
      </dgm:spPr>
      <dgm:t>
        <a:bodyPr/>
        <a:lstStyle/>
        <a:p>
          <a:r>
            <a:rPr lang="en-US" dirty="0"/>
            <a:t>Build Accessible Facilities  </a:t>
          </a:r>
        </a:p>
      </dgm:t>
    </dgm:pt>
    <dgm:pt modelId="{8B3C8A61-8211-C64C-A7AA-F5DE06052FE8}" type="parTrans" cxnId="{EB52E13A-4525-9E4A-9563-51698E61C391}">
      <dgm:prSet/>
      <dgm:spPr/>
      <dgm:t>
        <a:bodyPr/>
        <a:lstStyle/>
        <a:p>
          <a:endParaRPr lang="en-US"/>
        </a:p>
      </dgm:t>
    </dgm:pt>
    <dgm:pt modelId="{FC29C43A-0D3D-E848-BAD2-E62DAD15819E}" type="sibTrans" cxnId="{EB52E13A-4525-9E4A-9563-51698E61C391}">
      <dgm:prSet/>
      <dgm:spPr/>
      <dgm:t>
        <a:bodyPr/>
        <a:lstStyle/>
        <a:p>
          <a:endParaRPr lang="en-US"/>
        </a:p>
      </dgm:t>
    </dgm:pt>
    <dgm:pt modelId="{BBC83DB9-D28D-CB41-81DA-6CE3F4ED81EA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Develop facilities that address their unique needs and are designed through direct consultation with disabled girls, women and their caregivers.</a:t>
          </a:r>
        </a:p>
      </dgm:t>
    </dgm:pt>
    <dgm:pt modelId="{4B08514B-6F29-CB4C-8E19-336DE24337A8}" type="parTrans" cxnId="{F44BC6C9-DEDF-3B47-97F7-D2D7C222E137}">
      <dgm:prSet/>
      <dgm:spPr/>
      <dgm:t>
        <a:bodyPr/>
        <a:lstStyle/>
        <a:p>
          <a:endParaRPr lang="en-US"/>
        </a:p>
      </dgm:t>
    </dgm:pt>
    <dgm:pt modelId="{5D73A363-13B2-B543-ACE5-4871CC61E162}" type="sibTrans" cxnId="{F44BC6C9-DEDF-3B47-97F7-D2D7C222E137}">
      <dgm:prSet/>
      <dgm:spPr/>
      <dgm:t>
        <a:bodyPr/>
        <a:lstStyle/>
        <a:p>
          <a:endParaRPr lang="en-US"/>
        </a:p>
      </dgm:t>
    </dgm:pt>
    <dgm:pt modelId="{F0ED9DF1-C4FA-6544-B120-0A37DAE33808}">
      <dgm:prSet phldrT="[Text]"/>
      <dgm:spPr>
        <a:solidFill>
          <a:srgbClr val="CF9F4D"/>
        </a:solidFill>
        <a:ln>
          <a:noFill/>
        </a:ln>
      </dgm:spPr>
      <dgm:t>
        <a:bodyPr/>
        <a:lstStyle/>
        <a:p>
          <a:r>
            <a:rPr lang="en-US" dirty="0"/>
            <a:t>Provide appropriate MHM education</a:t>
          </a:r>
        </a:p>
      </dgm:t>
    </dgm:pt>
    <dgm:pt modelId="{D093CBF4-0092-6A41-AD25-E30EAD8543AF}" type="parTrans" cxnId="{63F6FD26-E731-1947-BA27-D67B56D1F687}">
      <dgm:prSet/>
      <dgm:spPr/>
      <dgm:t>
        <a:bodyPr/>
        <a:lstStyle/>
        <a:p>
          <a:endParaRPr lang="en-US"/>
        </a:p>
      </dgm:t>
    </dgm:pt>
    <dgm:pt modelId="{76F5B37C-4D7D-754A-B13F-FA82A98149FB}" type="sibTrans" cxnId="{63F6FD26-E731-1947-BA27-D67B56D1F687}">
      <dgm:prSet/>
      <dgm:spPr/>
      <dgm:t>
        <a:bodyPr/>
        <a:lstStyle/>
        <a:p>
          <a:endParaRPr lang="en-US"/>
        </a:p>
      </dgm:t>
    </dgm:pt>
    <dgm:pt modelId="{063A2D96-B65B-A542-9969-7335E48C005D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Needs assessment activities should track households with vulnerable girls and women.</a:t>
          </a:r>
        </a:p>
      </dgm:t>
    </dgm:pt>
    <dgm:pt modelId="{1393F33F-DC3F-A140-A0AA-10A6E188E0EF}" type="parTrans" cxnId="{389D65CF-DA59-3149-862B-77A328D1BE04}">
      <dgm:prSet/>
      <dgm:spPr/>
      <dgm:t>
        <a:bodyPr/>
        <a:lstStyle/>
        <a:p>
          <a:endParaRPr lang="en-US"/>
        </a:p>
      </dgm:t>
    </dgm:pt>
    <dgm:pt modelId="{E1B08EA5-C7B1-6B49-B17A-65917F0F16EC}" type="sibTrans" cxnId="{389D65CF-DA59-3149-862B-77A328D1BE04}">
      <dgm:prSet/>
      <dgm:spPr/>
      <dgm:t>
        <a:bodyPr/>
        <a:lstStyle/>
        <a:p>
          <a:endParaRPr lang="en-US"/>
        </a:p>
      </dgm:t>
    </dgm:pt>
    <dgm:pt modelId="{852D92E5-A70B-6742-AEB5-4CCB7A56319B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Tailor MHM education to account for their abilities and developmental level. </a:t>
          </a:r>
        </a:p>
      </dgm:t>
    </dgm:pt>
    <dgm:pt modelId="{A58756D6-4EF9-C94D-A38A-8D01FADA4182}" type="parTrans" cxnId="{FE95203E-C4B8-DC47-8B33-A73F25C407B6}">
      <dgm:prSet/>
      <dgm:spPr/>
      <dgm:t>
        <a:bodyPr/>
        <a:lstStyle/>
        <a:p>
          <a:endParaRPr lang="en-US"/>
        </a:p>
      </dgm:t>
    </dgm:pt>
    <dgm:pt modelId="{7CF6C849-1AFB-F44E-B8F2-81F5F6CB79A3}" type="sibTrans" cxnId="{FE95203E-C4B8-DC47-8B33-A73F25C407B6}">
      <dgm:prSet/>
      <dgm:spPr/>
      <dgm:t>
        <a:bodyPr/>
        <a:lstStyle/>
        <a:p>
          <a:endParaRPr lang="en-US"/>
        </a:p>
      </dgm:t>
    </dgm:pt>
    <dgm:pt modelId="{0CF0B75C-0678-4C4E-9AF9-F88D9AB96793}">
      <dgm:prSet phldrT="[Text]"/>
      <dgm:spPr>
        <a:noFill/>
        <a:ln>
          <a:solidFill>
            <a:srgbClr val="CF9F4D">
              <a:alpha val="90000"/>
            </a:srgbClr>
          </a:solidFill>
        </a:ln>
      </dgm:spPr>
      <dgm:t>
        <a:bodyPr/>
        <a:lstStyle/>
        <a:p>
          <a:r>
            <a:rPr lang="en-US" dirty="0"/>
            <a:t>Make sure to target caregivers as well as they may be responsible for supporting MHM needs. </a:t>
          </a:r>
        </a:p>
      </dgm:t>
    </dgm:pt>
    <dgm:pt modelId="{01C02D0A-25A6-5049-8538-B0EAB736EC18}" type="parTrans" cxnId="{EE4C2227-EB6F-C24F-93E6-E6286B3E7B37}">
      <dgm:prSet/>
      <dgm:spPr/>
      <dgm:t>
        <a:bodyPr/>
        <a:lstStyle/>
        <a:p>
          <a:endParaRPr lang="en-US"/>
        </a:p>
      </dgm:t>
    </dgm:pt>
    <dgm:pt modelId="{14A25E8A-1987-B244-A8CB-E27F5E251825}" type="sibTrans" cxnId="{EE4C2227-EB6F-C24F-93E6-E6286B3E7B37}">
      <dgm:prSet/>
      <dgm:spPr/>
      <dgm:t>
        <a:bodyPr/>
        <a:lstStyle/>
        <a:p>
          <a:endParaRPr lang="en-US"/>
        </a:p>
      </dgm:t>
    </dgm:pt>
    <dgm:pt modelId="{A1892A3B-F50C-0745-9E56-D5B581B84CF2}" type="pres">
      <dgm:prSet presAssocID="{B80034DF-5D40-2F4A-8E89-9D99786DE273}" presName="Name0" presStyleCnt="0">
        <dgm:presLayoutVars>
          <dgm:dir/>
          <dgm:animLvl val="lvl"/>
          <dgm:resizeHandles val="exact"/>
        </dgm:presLayoutVars>
      </dgm:prSet>
      <dgm:spPr/>
    </dgm:pt>
    <dgm:pt modelId="{1FBB710C-7DED-4E43-B1B0-57937D2C0990}" type="pres">
      <dgm:prSet presAssocID="{F7C9983F-C017-134E-B376-5E999B755E9A}" presName="composite" presStyleCnt="0"/>
      <dgm:spPr/>
    </dgm:pt>
    <dgm:pt modelId="{C52B8A4F-F055-7E4A-8694-5AAA7057E4A7}" type="pres">
      <dgm:prSet presAssocID="{F7C9983F-C017-134E-B376-5E999B755E9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CF20681-6C79-AB4B-A3BC-71A9ED04D6C7}" type="pres">
      <dgm:prSet presAssocID="{F7C9983F-C017-134E-B376-5E999B755E9A}" presName="desTx" presStyleLbl="alignAccFollowNode1" presStyleIdx="0" presStyleCnt="4">
        <dgm:presLayoutVars>
          <dgm:bulletEnabled val="1"/>
        </dgm:presLayoutVars>
      </dgm:prSet>
      <dgm:spPr/>
    </dgm:pt>
    <dgm:pt modelId="{2E517105-BB9F-6E4D-A83E-11A0DA104927}" type="pres">
      <dgm:prSet presAssocID="{D82F981B-1886-CB47-BAE0-DD05A11620F9}" presName="space" presStyleCnt="0"/>
      <dgm:spPr/>
    </dgm:pt>
    <dgm:pt modelId="{AF95D27B-F6C3-4F49-A5EA-C9BDE275CBD7}" type="pres">
      <dgm:prSet presAssocID="{506555B0-DEB0-724C-8B34-516B09ED9C5A}" presName="composite" presStyleCnt="0"/>
      <dgm:spPr/>
    </dgm:pt>
    <dgm:pt modelId="{843DAB6A-4D47-1644-8AC7-9E96A76627F1}" type="pres">
      <dgm:prSet presAssocID="{506555B0-DEB0-724C-8B34-516B09ED9C5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C37F3E3-A029-FC4F-AE2E-6174C01DA81B}" type="pres">
      <dgm:prSet presAssocID="{506555B0-DEB0-724C-8B34-516B09ED9C5A}" presName="desTx" presStyleLbl="alignAccFollowNode1" presStyleIdx="1" presStyleCnt="4">
        <dgm:presLayoutVars>
          <dgm:bulletEnabled val="1"/>
        </dgm:presLayoutVars>
      </dgm:prSet>
      <dgm:spPr/>
    </dgm:pt>
    <dgm:pt modelId="{162942E8-2625-EA4F-B9F7-76CBC6001F8B}" type="pres">
      <dgm:prSet presAssocID="{E5B49E3D-E6FA-5044-AC48-C3496DE22A11}" presName="space" presStyleCnt="0"/>
      <dgm:spPr/>
    </dgm:pt>
    <dgm:pt modelId="{C69B7D84-E698-0E4F-9894-9DA13286E9C1}" type="pres">
      <dgm:prSet presAssocID="{E2BBEDE0-F2F6-DA43-9A67-DA5C3AA8EA3D}" presName="composite" presStyleCnt="0"/>
      <dgm:spPr/>
    </dgm:pt>
    <dgm:pt modelId="{B6B1D3BC-6795-0840-B268-D801FC1D8442}" type="pres">
      <dgm:prSet presAssocID="{E2BBEDE0-F2F6-DA43-9A67-DA5C3AA8EA3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B6699F2-6578-9B46-94BA-B61250AFA478}" type="pres">
      <dgm:prSet presAssocID="{E2BBEDE0-F2F6-DA43-9A67-DA5C3AA8EA3D}" presName="desTx" presStyleLbl="alignAccFollowNode1" presStyleIdx="2" presStyleCnt="4">
        <dgm:presLayoutVars>
          <dgm:bulletEnabled val="1"/>
        </dgm:presLayoutVars>
      </dgm:prSet>
      <dgm:spPr/>
    </dgm:pt>
    <dgm:pt modelId="{6FD84903-10B9-A74E-8422-E81056DA3057}" type="pres">
      <dgm:prSet presAssocID="{FC29C43A-0D3D-E848-BAD2-E62DAD15819E}" presName="space" presStyleCnt="0"/>
      <dgm:spPr/>
    </dgm:pt>
    <dgm:pt modelId="{99057B9D-57D2-4045-AD1B-5B81E20E6976}" type="pres">
      <dgm:prSet presAssocID="{F0ED9DF1-C4FA-6544-B120-0A37DAE33808}" presName="composite" presStyleCnt="0"/>
      <dgm:spPr/>
    </dgm:pt>
    <dgm:pt modelId="{A5813B4F-66ED-6B48-BA40-9EB08BB042B9}" type="pres">
      <dgm:prSet presAssocID="{F0ED9DF1-C4FA-6544-B120-0A37DAE3380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3434E12-B9B9-D648-AC79-7A26B7D93BE8}" type="pres">
      <dgm:prSet presAssocID="{F0ED9DF1-C4FA-6544-B120-0A37DAE3380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28C2A10-983D-C04D-A3C3-12252A151188}" type="presOf" srcId="{F7C9983F-C017-134E-B376-5E999B755E9A}" destId="{C52B8A4F-F055-7E4A-8694-5AAA7057E4A7}" srcOrd="0" destOrd="0" presId="urn:microsoft.com/office/officeart/2005/8/layout/hList1"/>
    <dgm:cxn modelId="{63F6FD26-E731-1947-BA27-D67B56D1F687}" srcId="{B80034DF-5D40-2F4A-8E89-9D99786DE273}" destId="{F0ED9DF1-C4FA-6544-B120-0A37DAE33808}" srcOrd="3" destOrd="0" parTransId="{D093CBF4-0092-6A41-AD25-E30EAD8543AF}" sibTransId="{76F5B37C-4D7D-754A-B13F-FA82A98149FB}"/>
    <dgm:cxn modelId="{EE4C2227-EB6F-C24F-93E6-E6286B3E7B37}" srcId="{F0ED9DF1-C4FA-6544-B120-0A37DAE33808}" destId="{0CF0B75C-0678-4C4E-9AF9-F88D9AB96793}" srcOrd="1" destOrd="0" parTransId="{01C02D0A-25A6-5049-8538-B0EAB736EC18}" sibTransId="{14A25E8A-1987-B244-A8CB-E27F5E251825}"/>
    <dgm:cxn modelId="{5795B13A-A9EF-5348-8665-38287FB421E0}" type="presOf" srcId="{063A2D96-B65B-A542-9969-7335E48C005D}" destId="{6CF20681-6C79-AB4B-A3BC-71A9ED04D6C7}" srcOrd="0" destOrd="1" presId="urn:microsoft.com/office/officeart/2005/8/layout/hList1"/>
    <dgm:cxn modelId="{EB52E13A-4525-9E4A-9563-51698E61C391}" srcId="{B80034DF-5D40-2F4A-8E89-9D99786DE273}" destId="{E2BBEDE0-F2F6-DA43-9A67-DA5C3AA8EA3D}" srcOrd="2" destOrd="0" parTransId="{8B3C8A61-8211-C64C-A7AA-F5DE06052FE8}" sibTransId="{FC29C43A-0D3D-E848-BAD2-E62DAD15819E}"/>
    <dgm:cxn modelId="{FE95203E-C4B8-DC47-8B33-A73F25C407B6}" srcId="{F0ED9DF1-C4FA-6544-B120-0A37DAE33808}" destId="{852D92E5-A70B-6742-AEB5-4CCB7A56319B}" srcOrd="0" destOrd="0" parTransId="{A58756D6-4EF9-C94D-A38A-8D01FADA4182}" sibTransId="{7CF6C849-1AFB-F44E-B8F2-81F5F6CB79A3}"/>
    <dgm:cxn modelId="{51CFE443-4010-2943-8EB8-971B623EB8E6}" type="presOf" srcId="{852D92E5-A70B-6742-AEB5-4CCB7A56319B}" destId="{43434E12-B9B9-D648-AC79-7A26B7D93BE8}" srcOrd="0" destOrd="0" presId="urn:microsoft.com/office/officeart/2005/8/layout/hList1"/>
    <dgm:cxn modelId="{01772045-2411-D94A-B1CE-053BF0DCF373}" type="presOf" srcId="{506555B0-DEB0-724C-8B34-516B09ED9C5A}" destId="{843DAB6A-4D47-1644-8AC7-9E96A76627F1}" srcOrd="0" destOrd="0" presId="urn:microsoft.com/office/officeart/2005/8/layout/hList1"/>
    <dgm:cxn modelId="{266DAF5D-E0F0-6644-83D7-64E50BF18AC9}" type="presOf" srcId="{BBC83DB9-D28D-CB41-81DA-6CE3F4ED81EA}" destId="{4B6699F2-6578-9B46-94BA-B61250AFA478}" srcOrd="0" destOrd="0" presId="urn:microsoft.com/office/officeart/2005/8/layout/hList1"/>
    <dgm:cxn modelId="{AA522467-236B-9D41-BAB5-DC51628BE7C4}" srcId="{F7C9983F-C017-134E-B376-5E999B755E9A}" destId="{210F22D1-B84E-A74B-AD52-1C687765ACB5}" srcOrd="0" destOrd="0" parTransId="{BE4202E7-3923-8545-9291-4A3BD9A686C0}" sibTransId="{27ABD66C-3B01-B64F-B451-8EC40808BB07}"/>
    <dgm:cxn modelId="{216F7480-8084-244A-BEE9-2BC476160353}" srcId="{B80034DF-5D40-2F4A-8E89-9D99786DE273}" destId="{506555B0-DEB0-724C-8B34-516B09ED9C5A}" srcOrd="1" destOrd="0" parTransId="{AE59C58B-4522-FD41-9EE5-6CAAF1525989}" sibTransId="{E5B49E3D-E6FA-5044-AC48-C3496DE22A11}"/>
    <dgm:cxn modelId="{22A25DA0-BC0A-B24A-8403-67F3CA1F0F81}" type="presOf" srcId="{E2BBEDE0-F2F6-DA43-9A67-DA5C3AA8EA3D}" destId="{B6B1D3BC-6795-0840-B268-D801FC1D8442}" srcOrd="0" destOrd="0" presId="urn:microsoft.com/office/officeart/2005/8/layout/hList1"/>
    <dgm:cxn modelId="{25C6CAA0-26D7-8D41-8C51-46B92AAA7D5E}" type="presOf" srcId="{210F22D1-B84E-A74B-AD52-1C687765ACB5}" destId="{6CF20681-6C79-AB4B-A3BC-71A9ED04D6C7}" srcOrd="0" destOrd="0" presId="urn:microsoft.com/office/officeart/2005/8/layout/hList1"/>
    <dgm:cxn modelId="{FA38A2A8-77CF-4545-A50C-795A4F8D0D45}" type="presOf" srcId="{1CBB19C1-5CE8-384A-B320-EF80A3999911}" destId="{DC37F3E3-A029-FC4F-AE2E-6174C01DA81B}" srcOrd="0" destOrd="0" presId="urn:microsoft.com/office/officeart/2005/8/layout/hList1"/>
    <dgm:cxn modelId="{345EDBB8-AD1A-354F-B8D5-EC92DD6094A3}" type="presOf" srcId="{0CF0B75C-0678-4C4E-9AF9-F88D9AB96793}" destId="{43434E12-B9B9-D648-AC79-7A26B7D93BE8}" srcOrd="0" destOrd="1" presId="urn:microsoft.com/office/officeart/2005/8/layout/hList1"/>
    <dgm:cxn modelId="{5CF123BE-97E6-0747-992F-C162C1586309}" srcId="{B80034DF-5D40-2F4A-8E89-9D99786DE273}" destId="{F7C9983F-C017-134E-B376-5E999B755E9A}" srcOrd="0" destOrd="0" parTransId="{297B9505-5935-194B-B5F2-96BE6815C8BB}" sibTransId="{D82F981B-1886-CB47-BAE0-DD05A11620F9}"/>
    <dgm:cxn modelId="{B4A80CC0-0FDD-0640-BCBC-C52A85B25082}" type="presOf" srcId="{F0ED9DF1-C4FA-6544-B120-0A37DAE33808}" destId="{A5813B4F-66ED-6B48-BA40-9EB08BB042B9}" srcOrd="0" destOrd="0" presId="urn:microsoft.com/office/officeart/2005/8/layout/hList1"/>
    <dgm:cxn modelId="{F44BC6C9-DEDF-3B47-97F7-D2D7C222E137}" srcId="{E2BBEDE0-F2F6-DA43-9A67-DA5C3AA8EA3D}" destId="{BBC83DB9-D28D-CB41-81DA-6CE3F4ED81EA}" srcOrd="0" destOrd="0" parTransId="{4B08514B-6F29-CB4C-8E19-336DE24337A8}" sibTransId="{5D73A363-13B2-B543-ACE5-4871CC61E162}"/>
    <dgm:cxn modelId="{AAF9F2CD-3925-3648-B8AE-DA8948542F29}" srcId="{506555B0-DEB0-724C-8B34-516B09ED9C5A}" destId="{1CBB19C1-5CE8-384A-B320-EF80A3999911}" srcOrd="0" destOrd="0" parTransId="{A1BA890D-62F8-4249-972E-9C2864E92085}" sibTransId="{712C7193-2C14-CF46-BC43-DE1E0DA373FB}"/>
    <dgm:cxn modelId="{389D65CF-DA59-3149-862B-77A328D1BE04}" srcId="{F7C9983F-C017-134E-B376-5E999B755E9A}" destId="{063A2D96-B65B-A542-9969-7335E48C005D}" srcOrd="1" destOrd="0" parTransId="{1393F33F-DC3F-A140-A0AA-10A6E188E0EF}" sibTransId="{E1B08EA5-C7B1-6B49-B17A-65917F0F16EC}"/>
    <dgm:cxn modelId="{CA2EE9E0-C6EE-3645-A16B-580AA65E9117}" type="presOf" srcId="{B80034DF-5D40-2F4A-8E89-9D99786DE273}" destId="{A1892A3B-F50C-0745-9E56-D5B581B84CF2}" srcOrd="0" destOrd="0" presId="urn:microsoft.com/office/officeart/2005/8/layout/hList1"/>
    <dgm:cxn modelId="{7C8D5550-FCFC-7540-A29F-BA012280D1BB}" type="presParOf" srcId="{A1892A3B-F50C-0745-9E56-D5B581B84CF2}" destId="{1FBB710C-7DED-4E43-B1B0-57937D2C0990}" srcOrd="0" destOrd="0" presId="urn:microsoft.com/office/officeart/2005/8/layout/hList1"/>
    <dgm:cxn modelId="{C54CBC88-3AD2-0841-9D6D-4CCC5E517F8D}" type="presParOf" srcId="{1FBB710C-7DED-4E43-B1B0-57937D2C0990}" destId="{C52B8A4F-F055-7E4A-8694-5AAA7057E4A7}" srcOrd="0" destOrd="0" presId="urn:microsoft.com/office/officeart/2005/8/layout/hList1"/>
    <dgm:cxn modelId="{6E47B324-2F50-B94F-BBBD-F2F61C067546}" type="presParOf" srcId="{1FBB710C-7DED-4E43-B1B0-57937D2C0990}" destId="{6CF20681-6C79-AB4B-A3BC-71A9ED04D6C7}" srcOrd="1" destOrd="0" presId="urn:microsoft.com/office/officeart/2005/8/layout/hList1"/>
    <dgm:cxn modelId="{CCB9F823-9440-6B49-899B-94B039E781EC}" type="presParOf" srcId="{A1892A3B-F50C-0745-9E56-D5B581B84CF2}" destId="{2E517105-BB9F-6E4D-A83E-11A0DA104927}" srcOrd="1" destOrd="0" presId="urn:microsoft.com/office/officeart/2005/8/layout/hList1"/>
    <dgm:cxn modelId="{1691BB69-D4BA-694B-B2EA-B52D51A17B97}" type="presParOf" srcId="{A1892A3B-F50C-0745-9E56-D5B581B84CF2}" destId="{AF95D27B-F6C3-4F49-A5EA-C9BDE275CBD7}" srcOrd="2" destOrd="0" presId="urn:microsoft.com/office/officeart/2005/8/layout/hList1"/>
    <dgm:cxn modelId="{29866368-506D-FF4E-8019-4821A15409E8}" type="presParOf" srcId="{AF95D27B-F6C3-4F49-A5EA-C9BDE275CBD7}" destId="{843DAB6A-4D47-1644-8AC7-9E96A76627F1}" srcOrd="0" destOrd="0" presId="urn:microsoft.com/office/officeart/2005/8/layout/hList1"/>
    <dgm:cxn modelId="{35FF4D4A-AE73-104A-80F1-08245DDD462C}" type="presParOf" srcId="{AF95D27B-F6C3-4F49-A5EA-C9BDE275CBD7}" destId="{DC37F3E3-A029-FC4F-AE2E-6174C01DA81B}" srcOrd="1" destOrd="0" presId="urn:microsoft.com/office/officeart/2005/8/layout/hList1"/>
    <dgm:cxn modelId="{23E79D8D-454C-E546-A4FF-A0DB8C8B5BF4}" type="presParOf" srcId="{A1892A3B-F50C-0745-9E56-D5B581B84CF2}" destId="{162942E8-2625-EA4F-B9F7-76CBC6001F8B}" srcOrd="3" destOrd="0" presId="urn:microsoft.com/office/officeart/2005/8/layout/hList1"/>
    <dgm:cxn modelId="{CCF3ED7B-54E6-8845-9E38-CB06088607BD}" type="presParOf" srcId="{A1892A3B-F50C-0745-9E56-D5B581B84CF2}" destId="{C69B7D84-E698-0E4F-9894-9DA13286E9C1}" srcOrd="4" destOrd="0" presId="urn:microsoft.com/office/officeart/2005/8/layout/hList1"/>
    <dgm:cxn modelId="{8CA0942F-95B7-E047-A922-D0575A2BFDFE}" type="presParOf" srcId="{C69B7D84-E698-0E4F-9894-9DA13286E9C1}" destId="{B6B1D3BC-6795-0840-B268-D801FC1D8442}" srcOrd="0" destOrd="0" presId="urn:microsoft.com/office/officeart/2005/8/layout/hList1"/>
    <dgm:cxn modelId="{39FCB630-12E1-1C43-BB2E-E17E7369271A}" type="presParOf" srcId="{C69B7D84-E698-0E4F-9894-9DA13286E9C1}" destId="{4B6699F2-6578-9B46-94BA-B61250AFA478}" srcOrd="1" destOrd="0" presId="urn:microsoft.com/office/officeart/2005/8/layout/hList1"/>
    <dgm:cxn modelId="{BA05F681-926F-1843-8DFE-18D27A5CC828}" type="presParOf" srcId="{A1892A3B-F50C-0745-9E56-D5B581B84CF2}" destId="{6FD84903-10B9-A74E-8422-E81056DA3057}" srcOrd="5" destOrd="0" presId="urn:microsoft.com/office/officeart/2005/8/layout/hList1"/>
    <dgm:cxn modelId="{F2F7E96F-CDD5-854E-BFFD-BE999CE46D52}" type="presParOf" srcId="{A1892A3B-F50C-0745-9E56-D5B581B84CF2}" destId="{99057B9D-57D2-4045-AD1B-5B81E20E6976}" srcOrd="6" destOrd="0" presId="urn:microsoft.com/office/officeart/2005/8/layout/hList1"/>
    <dgm:cxn modelId="{B034580A-5B17-1740-A29F-29C13E314FFB}" type="presParOf" srcId="{99057B9D-57D2-4045-AD1B-5B81E20E6976}" destId="{A5813B4F-66ED-6B48-BA40-9EB08BB042B9}" srcOrd="0" destOrd="0" presId="urn:microsoft.com/office/officeart/2005/8/layout/hList1"/>
    <dgm:cxn modelId="{E7938A37-8508-474D-BF80-A036AA50F3C3}" type="presParOf" srcId="{99057B9D-57D2-4045-AD1B-5B81E20E6976}" destId="{43434E12-B9B9-D648-AC79-7A26B7D93BE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4AE38-8C04-584E-B2CA-4F7A40AAAAB5}">
      <dsp:nvSpPr>
        <dsp:cNvPr id="0" name=""/>
        <dsp:cNvSpPr/>
      </dsp:nvSpPr>
      <dsp:spPr>
        <a:xfrm>
          <a:off x="2819757" y="15512"/>
          <a:ext cx="1570805" cy="1021023"/>
        </a:xfrm>
        <a:prstGeom prst="roundRect">
          <a:avLst/>
        </a:prstGeom>
        <a:solidFill>
          <a:srgbClr val="E3599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Embarrassment and Anxiety</a:t>
          </a:r>
        </a:p>
      </dsp:txBody>
      <dsp:txXfrm>
        <a:off x="2869599" y="65354"/>
        <a:ext cx="1471121" cy="921339"/>
      </dsp:txXfrm>
    </dsp:sp>
    <dsp:sp modelId="{A21E7A15-6023-6C48-AD4E-F80D66B12FED}">
      <dsp:nvSpPr>
        <dsp:cNvPr id="0" name=""/>
        <dsp:cNvSpPr/>
      </dsp:nvSpPr>
      <dsp:spPr>
        <a:xfrm>
          <a:off x="1517134" y="512932"/>
          <a:ext cx="4080937" cy="4080937"/>
        </a:xfrm>
        <a:custGeom>
          <a:avLst/>
          <a:gdLst/>
          <a:ahLst/>
          <a:cxnLst/>
          <a:rect l="0" t="0" r="0" b="0"/>
          <a:pathLst>
            <a:path>
              <a:moveTo>
                <a:pt x="2883637" y="182357"/>
              </a:moveTo>
              <a:arcTo wR="2040468" hR="2040468" stAng="17664448" swAng="1873260"/>
            </a:path>
          </a:pathLst>
        </a:custGeom>
        <a:noFill/>
        <a:ln w="6350" cap="flat" cmpd="sng" algn="ctr">
          <a:solidFill>
            <a:srgbClr val="E359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AF0A2-2B56-F644-8472-DF7897200E2B}">
      <dsp:nvSpPr>
        <dsp:cNvPr id="0" name=""/>
        <dsp:cNvSpPr/>
      </dsp:nvSpPr>
      <dsp:spPr>
        <a:xfrm>
          <a:off x="4716111" y="1410700"/>
          <a:ext cx="1570805" cy="1021023"/>
        </a:xfrm>
        <a:prstGeom prst="roundRect">
          <a:avLst/>
        </a:prstGeom>
        <a:solidFill>
          <a:srgbClr val="E3599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Lack of Information</a:t>
          </a:r>
        </a:p>
      </dsp:txBody>
      <dsp:txXfrm>
        <a:off x="4765953" y="1460542"/>
        <a:ext cx="1471121" cy="921339"/>
      </dsp:txXfrm>
    </dsp:sp>
    <dsp:sp modelId="{9EAFF96E-FD13-914B-8875-F1AFFE1F6C3D}">
      <dsp:nvSpPr>
        <dsp:cNvPr id="0" name=""/>
        <dsp:cNvSpPr/>
      </dsp:nvSpPr>
      <dsp:spPr>
        <a:xfrm>
          <a:off x="1522472" y="521270"/>
          <a:ext cx="4080937" cy="4080937"/>
        </a:xfrm>
        <a:custGeom>
          <a:avLst/>
          <a:gdLst/>
          <a:ahLst/>
          <a:cxnLst/>
          <a:rect l="0" t="0" r="0" b="0"/>
          <a:pathLst>
            <a:path>
              <a:moveTo>
                <a:pt x="4077581" y="1923476"/>
              </a:moveTo>
              <a:arcTo wR="2040468" hR="2040468" stAng="21402786" swAng="2193440"/>
            </a:path>
          </a:pathLst>
        </a:custGeom>
        <a:noFill/>
        <a:ln w="6350" cap="flat" cmpd="sng" algn="ctr">
          <a:solidFill>
            <a:srgbClr val="E359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D1BC0-3BEA-7C4F-9C8B-D014C64A1C21}">
      <dsp:nvSpPr>
        <dsp:cNvPr id="0" name=""/>
        <dsp:cNvSpPr/>
      </dsp:nvSpPr>
      <dsp:spPr>
        <a:xfrm>
          <a:off x="3974867" y="3692007"/>
          <a:ext cx="1570805" cy="1021023"/>
        </a:xfrm>
        <a:prstGeom prst="roundRect">
          <a:avLst/>
        </a:prstGeom>
        <a:solidFill>
          <a:srgbClr val="E3599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Cultural Taboos and Restrictions</a:t>
          </a:r>
        </a:p>
      </dsp:txBody>
      <dsp:txXfrm>
        <a:off x="4024709" y="3741849"/>
        <a:ext cx="1471121" cy="921339"/>
      </dsp:txXfrm>
    </dsp:sp>
    <dsp:sp modelId="{F61092BD-FDB0-9D47-8E56-49980FC1B423}">
      <dsp:nvSpPr>
        <dsp:cNvPr id="0" name=""/>
        <dsp:cNvSpPr/>
      </dsp:nvSpPr>
      <dsp:spPr>
        <a:xfrm>
          <a:off x="1464517" y="512055"/>
          <a:ext cx="4080937" cy="4080937"/>
        </a:xfrm>
        <a:custGeom>
          <a:avLst/>
          <a:gdLst/>
          <a:ahLst/>
          <a:cxnLst/>
          <a:rect l="0" t="0" r="0" b="0"/>
          <a:pathLst>
            <a:path>
              <a:moveTo>
                <a:pt x="2502286" y="4027989"/>
              </a:moveTo>
              <a:arcTo wR="2040468" hR="2040468" stAng="4615137" swAng="1377227"/>
            </a:path>
          </a:pathLst>
        </a:custGeom>
        <a:noFill/>
        <a:ln w="6350" cap="flat" cmpd="sng" algn="ctr">
          <a:solidFill>
            <a:srgbClr val="E359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E5A67-93D8-AE41-99E5-C7B44462A7BB}">
      <dsp:nvSpPr>
        <dsp:cNvPr id="0" name=""/>
        <dsp:cNvSpPr/>
      </dsp:nvSpPr>
      <dsp:spPr>
        <a:xfrm>
          <a:off x="1576164" y="3692004"/>
          <a:ext cx="1570805" cy="1021023"/>
        </a:xfrm>
        <a:prstGeom prst="roundRect">
          <a:avLst/>
        </a:prstGeom>
        <a:solidFill>
          <a:srgbClr val="E3599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Facility - related</a:t>
          </a:r>
        </a:p>
      </dsp:txBody>
      <dsp:txXfrm>
        <a:off x="1626006" y="3741846"/>
        <a:ext cx="1471121" cy="921339"/>
      </dsp:txXfrm>
    </dsp:sp>
    <dsp:sp modelId="{FB0EAA57-AEFE-8D49-A38B-CC0E719755A9}">
      <dsp:nvSpPr>
        <dsp:cNvPr id="0" name=""/>
        <dsp:cNvSpPr/>
      </dsp:nvSpPr>
      <dsp:spPr>
        <a:xfrm>
          <a:off x="1548035" y="540169"/>
          <a:ext cx="4080937" cy="4080937"/>
        </a:xfrm>
        <a:custGeom>
          <a:avLst/>
          <a:gdLst/>
          <a:ahLst/>
          <a:cxnLst/>
          <a:rect l="0" t="0" r="0" b="0"/>
          <a:pathLst>
            <a:path>
              <a:moveTo>
                <a:pt x="322165" y="3140899"/>
              </a:moveTo>
              <a:arcTo wR="2040468" hR="2040468" stAng="8841829" swAng="2187367"/>
            </a:path>
          </a:pathLst>
        </a:custGeom>
        <a:noFill/>
        <a:ln w="6350" cap="flat" cmpd="sng" algn="ctr">
          <a:solidFill>
            <a:srgbClr val="E359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66DB2-EF72-C649-8ED4-8B71BE13B6B9}">
      <dsp:nvSpPr>
        <dsp:cNvPr id="0" name=""/>
        <dsp:cNvSpPr/>
      </dsp:nvSpPr>
      <dsp:spPr>
        <a:xfrm>
          <a:off x="864408" y="1410696"/>
          <a:ext cx="1570805" cy="1021023"/>
        </a:xfrm>
        <a:prstGeom prst="roundRect">
          <a:avLst/>
        </a:prstGeom>
        <a:solidFill>
          <a:srgbClr val="E3599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Menstrual</a:t>
          </a:r>
          <a:r>
            <a:rPr lang="en-US" sz="1600" kern="1200" baseline="0" dirty="0">
              <a:solidFill>
                <a:schemeClr val="bg1"/>
              </a:solidFill>
            </a:rPr>
            <a:t> Material - related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914250" y="1460538"/>
        <a:ext cx="1471121" cy="921339"/>
      </dsp:txXfrm>
    </dsp:sp>
    <dsp:sp modelId="{4B0C2D80-0496-8345-ADD2-42E2AFA62BB6}">
      <dsp:nvSpPr>
        <dsp:cNvPr id="0" name=""/>
        <dsp:cNvSpPr/>
      </dsp:nvSpPr>
      <dsp:spPr>
        <a:xfrm>
          <a:off x="1534946" y="533203"/>
          <a:ext cx="4080937" cy="4080937"/>
        </a:xfrm>
        <a:custGeom>
          <a:avLst/>
          <a:gdLst/>
          <a:ahLst/>
          <a:cxnLst/>
          <a:rect l="0" t="0" r="0" b="0"/>
          <a:pathLst>
            <a:path>
              <a:moveTo>
                <a:pt x="370599" y="867844"/>
              </a:moveTo>
              <a:arcTo wR="2040468" hR="2040468" stAng="12904650" swAng="1971347"/>
            </a:path>
          </a:pathLst>
        </a:custGeom>
        <a:noFill/>
        <a:ln w="6350" cap="flat" cmpd="sng" algn="ctr">
          <a:solidFill>
            <a:srgbClr val="E359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BFB8C-D4EE-814A-9B19-D5B79ED30844}">
      <dsp:nvSpPr>
        <dsp:cNvPr id="0" name=""/>
        <dsp:cNvSpPr/>
      </dsp:nvSpPr>
      <dsp:spPr>
        <a:xfrm>
          <a:off x="2952982" y="2567"/>
          <a:ext cx="1648948" cy="1071816"/>
        </a:xfrm>
        <a:prstGeom prst="roundRect">
          <a:avLst/>
        </a:prstGeom>
        <a:solidFill>
          <a:srgbClr val="18B0E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Education</a:t>
          </a:r>
        </a:p>
      </dsp:txBody>
      <dsp:txXfrm>
        <a:off x="3005304" y="54889"/>
        <a:ext cx="1544304" cy="967172"/>
      </dsp:txXfrm>
    </dsp:sp>
    <dsp:sp modelId="{678FB045-6DD0-3548-B3B7-53250F35DCC1}">
      <dsp:nvSpPr>
        <dsp:cNvPr id="0" name=""/>
        <dsp:cNvSpPr/>
      </dsp:nvSpPr>
      <dsp:spPr>
        <a:xfrm>
          <a:off x="1636809" y="538475"/>
          <a:ext cx="4281293" cy="4281293"/>
        </a:xfrm>
        <a:custGeom>
          <a:avLst/>
          <a:gdLst/>
          <a:ahLst/>
          <a:cxnLst/>
          <a:rect l="0" t="0" r="0" b="0"/>
          <a:pathLst>
            <a:path>
              <a:moveTo>
                <a:pt x="2976439" y="169905"/>
              </a:moveTo>
              <a:arcTo wR="2140646" hR="2140646" stAng="17578910" swAng="1960653"/>
            </a:path>
          </a:pathLst>
        </a:custGeom>
        <a:noFill/>
        <a:ln w="6350" cap="flat" cmpd="sng" algn="ctr">
          <a:solidFill>
            <a:srgbClr val="18B0E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90462-2EF7-814A-9F7C-5F96D424A494}">
      <dsp:nvSpPr>
        <dsp:cNvPr id="0" name=""/>
        <dsp:cNvSpPr/>
      </dsp:nvSpPr>
      <dsp:spPr>
        <a:xfrm>
          <a:off x="4988858" y="1481717"/>
          <a:ext cx="1648948" cy="1071816"/>
        </a:xfrm>
        <a:prstGeom prst="roundRect">
          <a:avLst/>
        </a:prstGeom>
        <a:solidFill>
          <a:srgbClr val="18B0E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Protection</a:t>
          </a:r>
        </a:p>
      </dsp:txBody>
      <dsp:txXfrm>
        <a:off x="5041180" y="1534039"/>
        <a:ext cx="1544304" cy="967172"/>
      </dsp:txXfrm>
    </dsp:sp>
    <dsp:sp modelId="{18BE2AAF-6F5F-C644-A5E6-20CA8CED6439}">
      <dsp:nvSpPr>
        <dsp:cNvPr id="0" name=""/>
        <dsp:cNvSpPr/>
      </dsp:nvSpPr>
      <dsp:spPr>
        <a:xfrm>
          <a:off x="1636809" y="538475"/>
          <a:ext cx="4281293" cy="4281293"/>
        </a:xfrm>
        <a:custGeom>
          <a:avLst/>
          <a:gdLst/>
          <a:ahLst/>
          <a:cxnLst/>
          <a:rect l="0" t="0" r="0" b="0"/>
          <a:pathLst>
            <a:path>
              <a:moveTo>
                <a:pt x="4278366" y="2028738"/>
              </a:moveTo>
              <a:arcTo wR="2140646" hR="2140646" stAng="21420200" swAng="2195623"/>
            </a:path>
          </a:pathLst>
        </a:custGeom>
        <a:noFill/>
        <a:ln w="6350" cap="flat" cmpd="sng" algn="ctr">
          <a:solidFill>
            <a:srgbClr val="18B0E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CF9BC-959C-E346-90A3-6FA967B782A2}">
      <dsp:nvSpPr>
        <dsp:cNvPr id="0" name=""/>
        <dsp:cNvSpPr/>
      </dsp:nvSpPr>
      <dsp:spPr>
        <a:xfrm>
          <a:off x="4211222" y="3875033"/>
          <a:ext cx="1648948" cy="1071816"/>
        </a:xfrm>
        <a:prstGeom prst="roundRect">
          <a:avLst/>
        </a:prstGeom>
        <a:solidFill>
          <a:srgbClr val="18B0E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NFI’s</a:t>
          </a:r>
        </a:p>
      </dsp:txBody>
      <dsp:txXfrm>
        <a:off x="4263544" y="3927355"/>
        <a:ext cx="1544304" cy="967172"/>
      </dsp:txXfrm>
    </dsp:sp>
    <dsp:sp modelId="{B2D047F1-B9FB-AE49-8D89-85A82ECACE27}">
      <dsp:nvSpPr>
        <dsp:cNvPr id="0" name=""/>
        <dsp:cNvSpPr/>
      </dsp:nvSpPr>
      <dsp:spPr>
        <a:xfrm>
          <a:off x="1636809" y="538475"/>
          <a:ext cx="4281293" cy="4281293"/>
        </a:xfrm>
        <a:custGeom>
          <a:avLst/>
          <a:gdLst/>
          <a:ahLst/>
          <a:cxnLst/>
          <a:rect l="0" t="0" r="0" b="0"/>
          <a:pathLst>
            <a:path>
              <a:moveTo>
                <a:pt x="2565914" y="4238625"/>
              </a:moveTo>
              <a:arcTo wR="2140646" hR="2140646" stAng="4712472" swAng="1375055"/>
            </a:path>
          </a:pathLst>
        </a:custGeom>
        <a:noFill/>
        <a:ln w="6350" cap="flat" cmpd="sng" algn="ctr">
          <a:solidFill>
            <a:srgbClr val="18B0E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C24D9-2C3F-674A-BB85-EABBCA524D38}">
      <dsp:nvSpPr>
        <dsp:cNvPr id="0" name=""/>
        <dsp:cNvSpPr/>
      </dsp:nvSpPr>
      <dsp:spPr>
        <a:xfrm>
          <a:off x="1694741" y="3875033"/>
          <a:ext cx="1648948" cy="1071816"/>
        </a:xfrm>
        <a:prstGeom prst="roundRect">
          <a:avLst/>
        </a:prstGeom>
        <a:solidFill>
          <a:srgbClr val="18B0E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Health</a:t>
          </a:r>
        </a:p>
      </dsp:txBody>
      <dsp:txXfrm>
        <a:off x="1747063" y="3927355"/>
        <a:ext cx="1544304" cy="967172"/>
      </dsp:txXfrm>
    </dsp:sp>
    <dsp:sp modelId="{2F4B675C-5514-3540-97C8-E1DC62F878C0}">
      <dsp:nvSpPr>
        <dsp:cNvPr id="0" name=""/>
        <dsp:cNvSpPr/>
      </dsp:nvSpPr>
      <dsp:spPr>
        <a:xfrm>
          <a:off x="1636809" y="538475"/>
          <a:ext cx="4281293" cy="4281293"/>
        </a:xfrm>
        <a:custGeom>
          <a:avLst/>
          <a:gdLst/>
          <a:ahLst/>
          <a:cxnLst/>
          <a:rect l="0" t="0" r="0" b="0"/>
          <a:pathLst>
            <a:path>
              <a:moveTo>
                <a:pt x="357595" y="3325170"/>
              </a:moveTo>
              <a:arcTo wR="2140646" hR="2140646" stAng="8784177" swAng="2195623"/>
            </a:path>
          </a:pathLst>
        </a:custGeom>
        <a:noFill/>
        <a:ln w="6350" cap="flat" cmpd="sng" algn="ctr">
          <a:solidFill>
            <a:srgbClr val="18B0E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1CF79-9CF1-8045-866D-EBF1BF6615F7}">
      <dsp:nvSpPr>
        <dsp:cNvPr id="0" name=""/>
        <dsp:cNvSpPr/>
      </dsp:nvSpPr>
      <dsp:spPr>
        <a:xfrm>
          <a:off x="917106" y="1481717"/>
          <a:ext cx="1648948" cy="1071816"/>
        </a:xfrm>
        <a:prstGeom prst="roundRect">
          <a:avLst/>
        </a:prstGeom>
        <a:solidFill>
          <a:srgbClr val="18B0E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WASH</a:t>
          </a:r>
        </a:p>
      </dsp:txBody>
      <dsp:txXfrm>
        <a:off x="969428" y="1534039"/>
        <a:ext cx="1544304" cy="967172"/>
      </dsp:txXfrm>
    </dsp:sp>
    <dsp:sp modelId="{3AB1E591-5F25-5F45-A358-C5BAAE90C64C}">
      <dsp:nvSpPr>
        <dsp:cNvPr id="0" name=""/>
        <dsp:cNvSpPr/>
      </dsp:nvSpPr>
      <dsp:spPr>
        <a:xfrm>
          <a:off x="1636809" y="538475"/>
          <a:ext cx="4281293" cy="4281293"/>
        </a:xfrm>
        <a:custGeom>
          <a:avLst/>
          <a:gdLst/>
          <a:ahLst/>
          <a:cxnLst/>
          <a:rect l="0" t="0" r="0" b="0"/>
          <a:pathLst>
            <a:path>
              <a:moveTo>
                <a:pt x="373117" y="933083"/>
              </a:moveTo>
              <a:arcTo wR="2140646" hR="2140646" stAng="12860437" swAng="1960653"/>
            </a:path>
          </a:pathLst>
        </a:custGeom>
        <a:noFill/>
        <a:ln w="6350" cap="flat" cmpd="sng" algn="ctr">
          <a:solidFill>
            <a:srgbClr val="18B0E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EFDB9-FD87-194D-A1D6-FD5AA47FE270}">
      <dsp:nvSpPr>
        <dsp:cNvPr id="0" name=""/>
        <dsp:cNvSpPr/>
      </dsp:nvSpPr>
      <dsp:spPr>
        <a:xfrm rot="5400000">
          <a:off x="6007196" y="-2549148"/>
          <a:ext cx="1042095" cy="640486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WASH facilities may not be accessible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May need washing or changing their menstrual materials.</a:t>
          </a:r>
        </a:p>
      </dsp:txBody>
      <dsp:txXfrm rot="-5400000">
        <a:off x="3325812" y="183107"/>
        <a:ext cx="6353993" cy="940353"/>
      </dsp:txXfrm>
    </dsp:sp>
    <dsp:sp modelId="{171B00E0-456E-D34F-A5BE-2907C8CD1C7D}">
      <dsp:nvSpPr>
        <dsp:cNvPr id="0" name=""/>
        <dsp:cNvSpPr/>
      </dsp:nvSpPr>
      <dsp:spPr>
        <a:xfrm>
          <a:off x="276924" y="0"/>
          <a:ext cx="3048887" cy="1302619"/>
        </a:xfrm>
        <a:prstGeom prst="roundRect">
          <a:avLst/>
        </a:prstGeom>
        <a:solidFill>
          <a:srgbClr val="CF9F4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Physical disabilities</a:t>
          </a:r>
        </a:p>
      </dsp:txBody>
      <dsp:txXfrm>
        <a:off x="340513" y="63589"/>
        <a:ext cx="2921709" cy="1175441"/>
      </dsp:txXfrm>
    </dsp:sp>
    <dsp:sp modelId="{E71BC8F1-1128-7041-BB25-AB03A6D21305}">
      <dsp:nvSpPr>
        <dsp:cNvPr id="0" name=""/>
        <dsp:cNvSpPr/>
      </dsp:nvSpPr>
      <dsp:spPr>
        <a:xfrm rot="5400000">
          <a:off x="6007196" y="-1181397"/>
          <a:ext cx="1042095" cy="640486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Unable to see leaks or extent of blood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May need washing or changing their menstrual materials.</a:t>
          </a:r>
        </a:p>
      </dsp:txBody>
      <dsp:txXfrm rot="-5400000">
        <a:off x="3325812" y="1550858"/>
        <a:ext cx="6353993" cy="940353"/>
      </dsp:txXfrm>
    </dsp:sp>
    <dsp:sp modelId="{07CB4DEF-7EED-C14F-AD90-CD9F6DF8E9C7}">
      <dsp:nvSpPr>
        <dsp:cNvPr id="0" name=""/>
        <dsp:cNvSpPr/>
      </dsp:nvSpPr>
      <dsp:spPr>
        <a:xfrm>
          <a:off x="276924" y="1369724"/>
          <a:ext cx="3048887" cy="1302619"/>
        </a:xfrm>
        <a:prstGeom prst="roundRect">
          <a:avLst/>
        </a:prstGeom>
        <a:solidFill>
          <a:srgbClr val="CF9F4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Visual disabilities</a:t>
          </a:r>
        </a:p>
      </dsp:txBody>
      <dsp:txXfrm>
        <a:off x="340513" y="1433313"/>
        <a:ext cx="2921709" cy="1175441"/>
      </dsp:txXfrm>
    </dsp:sp>
    <dsp:sp modelId="{E716EE0D-73B8-A644-B32D-46A58970300C}">
      <dsp:nvSpPr>
        <dsp:cNvPr id="0" name=""/>
        <dsp:cNvSpPr/>
      </dsp:nvSpPr>
      <dsp:spPr>
        <a:xfrm rot="5400000">
          <a:off x="6007196" y="186353"/>
          <a:ext cx="1042095" cy="640486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May be unable to communicate discomfort or pain.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May change in inappropriate places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May need washing or changing their menstrual materials.</a:t>
          </a:r>
        </a:p>
      </dsp:txBody>
      <dsp:txXfrm rot="-5400000">
        <a:off x="3325812" y="2918609"/>
        <a:ext cx="6353993" cy="940353"/>
      </dsp:txXfrm>
    </dsp:sp>
    <dsp:sp modelId="{314D9944-B0A7-6448-AB93-CBAADFCDBBCE}">
      <dsp:nvSpPr>
        <dsp:cNvPr id="0" name=""/>
        <dsp:cNvSpPr/>
      </dsp:nvSpPr>
      <dsp:spPr>
        <a:xfrm>
          <a:off x="276924" y="2737475"/>
          <a:ext cx="3048887" cy="1302619"/>
        </a:xfrm>
        <a:prstGeom prst="roundRect">
          <a:avLst/>
        </a:prstGeom>
        <a:solidFill>
          <a:srgbClr val="CF9F4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Developmental disabilities</a:t>
          </a:r>
        </a:p>
      </dsp:txBody>
      <dsp:txXfrm>
        <a:off x="340513" y="2801064"/>
        <a:ext cx="2921709" cy="1175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B8A4F-F055-7E4A-8694-5AAA7057E4A7}">
      <dsp:nvSpPr>
        <dsp:cNvPr id="0" name=""/>
        <dsp:cNvSpPr/>
      </dsp:nvSpPr>
      <dsp:spPr>
        <a:xfrm>
          <a:off x="4249" y="698543"/>
          <a:ext cx="2554957" cy="1008046"/>
        </a:xfrm>
        <a:prstGeom prst="rect">
          <a:avLst/>
        </a:prstGeom>
        <a:solidFill>
          <a:srgbClr val="CF9F4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and Consult Vulnerable Girls,</a:t>
          </a:r>
          <a:r>
            <a:rPr lang="en-US" sz="2000" kern="1200" baseline="0" dirty="0"/>
            <a:t> </a:t>
          </a:r>
          <a:r>
            <a:rPr lang="en-US" sz="2000" kern="1200" dirty="0"/>
            <a:t>Women</a:t>
          </a:r>
          <a:r>
            <a:rPr lang="en-US" sz="2000" kern="1200" baseline="0" dirty="0"/>
            <a:t> &amp; Caregivers</a:t>
          </a:r>
          <a:endParaRPr lang="en-US" sz="2000" kern="1200" dirty="0"/>
        </a:p>
      </dsp:txBody>
      <dsp:txXfrm>
        <a:off x="4249" y="698543"/>
        <a:ext cx="2554957" cy="1008046"/>
      </dsp:txXfrm>
    </dsp:sp>
    <dsp:sp modelId="{6CF20681-6C79-AB4B-A3BC-71A9ED04D6C7}">
      <dsp:nvSpPr>
        <dsp:cNvPr id="0" name=""/>
        <dsp:cNvSpPr/>
      </dsp:nvSpPr>
      <dsp:spPr>
        <a:xfrm>
          <a:off x="4249" y="1706590"/>
          <a:ext cx="2554957" cy="3733199"/>
        </a:xfrm>
        <a:prstGeom prst="rect">
          <a:avLst/>
        </a:prstGeom>
        <a:noFill/>
        <a:ln w="6350" cap="flat" cmpd="sng" algn="ctr">
          <a:solidFill>
            <a:srgbClr val="CF9F4D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Restricted movements can make it difficult to identify and address the MHM-needs of vulnerable girls and women.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Needs assessment activities should track households with vulnerable girls and women.</a:t>
          </a:r>
        </a:p>
      </dsp:txBody>
      <dsp:txXfrm>
        <a:off x="4249" y="1706590"/>
        <a:ext cx="2554957" cy="3733199"/>
      </dsp:txXfrm>
    </dsp:sp>
    <dsp:sp modelId="{843DAB6A-4D47-1644-8AC7-9E96A76627F1}">
      <dsp:nvSpPr>
        <dsp:cNvPr id="0" name=""/>
        <dsp:cNvSpPr/>
      </dsp:nvSpPr>
      <dsp:spPr>
        <a:xfrm>
          <a:off x="2916901" y="698543"/>
          <a:ext cx="2554957" cy="1008046"/>
        </a:xfrm>
        <a:prstGeom prst="rect">
          <a:avLst/>
        </a:prstGeom>
        <a:solidFill>
          <a:srgbClr val="CF9F4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additional MHM materials and supplies</a:t>
          </a:r>
        </a:p>
      </dsp:txBody>
      <dsp:txXfrm>
        <a:off x="2916901" y="698543"/>
        <a:ext cx="2554957" cy="1008046"/>
      </dsp:txXfrm>
    </dsp:sp>
    <dsp:sp modelId="{DC37F3E3-A029-FC4F-AE2E-6174C01DA81B}">
      <dsp:nvSpPr>
        <dsp:cNvPr id="0" name=""/>
        <dsp:cNvSpPr/>
      </dsp:nvSpPr>
      <dsp:spPr>
        <a:xfrm>
          <a:off x="2916901" y="1706590"/>
          <a:ext cx="2554957" cy="3733199"/>
        </a:xfrm>
        <a:prstGeom prst="rect">
          <a:avLst/>
        </a:prstGeom>
        <a:noFill/>
        <a:ln w="6350" cap="flat" cmpd="sng" algn="ctr">
          <a:solidFill>
            <a:srgbClr val="CF9F4D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may be necessary to provide additional supplies of extra sanitary materials (pads, cloth, etc.). soap (bathing and laundry) and gloves (for caretakers). </a:t>
          </a:r>
        </a:p>
      </dsp:txBody>
      <dsp:txXfrm>
        <a:off x="2916901" y="1706590"/>
        <a:ext cx="2554957" cy="3733199"/>
      </dsp:txXfrm>
    </dsp:sp>
    <dsp:sp modelId="{B6B1D3BC-6795-0840-B268-D801FC1D8442}">
      <dsp:nvSpPr>
        <dsp:cNvPr id="0" name=""/>
        <dsp:cNvSpPr/>
      </dsp:nvSpPr>
      <dsp:spPr>
        <a:xfrm>
          <a:off x="5829553" y="698543"/>
          <a:ext cx="2554957" cy="1008046"/>
        </a:xfrm>
        <a:prstGeom prst="rect">
          <a:avLst/>
        </a:prstGeom>
        <a:solidFill>
          <a:srgbClr val="CF9F4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Build Accessible Facilities  </a:t>
          </a:r>
        </a:p>
      </dsp:txBody>
      <dsp:txXfrm>
        <a:off x="5829553" y="698543"/>
        <a:ext cx="2554957" cy="1008046"/>
      </dsp:txXfrm>
    </dsp:sp>
    <dsp:sp modelId="{4B6699F2-6578-9B46-94BA-B61250AFA478}">
      <dsp:nvSpPr>
        <dsp:cNvPr id="0" name=""/>
        <dsp:cNvSpPr/>
      </dsp:nvSpPr>
      <dsp:spPr>
        <a:xfrm>
          <a:off x="5829553" y="1706590"/>
          <a:ext cx="2554957" cy="3733199"/>
        </a:xfrm>
        <a:prstGeom prst="rect">
          <a:avLst/>
        </a:prstGeom>
        <a:noFill/>
        <a:ln w="6350" cap="flat" cmpd="sng" algn="ctr">
          <a:solidFill>
            <a:srgbClr val="CF9F4D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Develop facilities that address their unique needs and are designed through direct consultation with disabled girls, women and their caregivers.</a:t>
          </a:r>
        </a:p>
      </dsp:txBody>
      <dsp:txXfrm>
        <a:off x="5829553" y="1706590"/>
        <a:ext cx="2554957" cy="3733199"/>
      </dsp:txXfrm>
    </dsp:sp>
    <dsp:sp modelId="{A5813B4F-66ED-6B48-BA40-9EB08BB042B9}">
      <dsp:nvSpPr>
        <dsp:cNvPr id="0" name=""/>
        <dsp:cNvSpPr/>
      </dsp:nvSpPr>
      <dsp:spPr>
        <a:xfrm>
          <a:off x="8742205" y="698543"/>
          <a:ext cx="2554957" cy="1008046"/>
        </a:xfrm>
        <a:prstGeom prst="rect">
          <a:avLst/>
        </a:prstGeom>
        <a:solidFill>
          <a:srgbClr val="CF9F4D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appropriate MHM education</a:t>
          </a:r>
        </a:p>
      </dsp:txBody>
      <dsp:txXfrm>
        <a:off x="8742205" y="698543"/>
        <a:ext cx="2554957" cy="1008046"/>
      </dsp:txXfrm>
    </dsp:sp>
    <dsp:sp modelId="{43434E12-B9B9-D648-AC79-7A26B7D93BE8}">
      <dsp:nvSpPr>
        <dsp:cNvPr id="0" name=""/>
        <dsp:cNvSpPr/>
      </dsp:nvSpPr>
      <dsp:spPr>
        <a:xfrm>
          <a:off x="8742205" y="1706590"/>
          <a:ext cx="2554957" cy="3733199"/>
        </a:xfrm>
        <a:prstGeom prst="rect">
          <a:avLst/>
        </a:prstGeom>
        <a:noFill/>
        <a:ln w="6350" cap="flat" cmpd="sng" algn="ctr">
          <a:solidFill>
            <a:srgbClr val="CF9F4D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Tailor MHM education to account for their abilities and developmental level.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Make sure to target caregivers as well as they may be responsible for supporting MHM needs. </a:t>
          </a:r>
        </a:p>
      </dsp:txBody>
      <dsp:txXfrm>
        <a:off x="8742205" y="1706590"/>
        <a:ext cx="2554957" cy="3733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816B-22DE-9248-AEF3-E0FDC035BFA0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E3D2C-5097-D549-88EC-8111F1420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5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5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3D2C-5097-D549-88EC-8111F1420F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6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5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4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7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8CA6-12F5-004F-88EC-AD2824AFD206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9780B-B302-1B41-8B4C-1AA7069F0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4.jpg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atsanmissionassistant.wikispaces.com/Menstrual+Hygiene+Management" TargetMode="External"/><Relationship Id="rId4" Type="http://schemas.openxmlformats.org/officeDocument/2006/relationships/hyperlink" Target="http://www.wateraid.org/what-we-do/our-approach/research-and-publications/view-publication?id=02309d73-8e41-4d04-b2ef-6641f6616a4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7011" y="4503039"/>
            <a:ext cx="4572000" cy="572386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2286F"/>
                </a:solidFill>
              </a:rPr>
              <a:t>STAFF TRAINING MODULE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6094" y="2633943"/>
            <a:ext cx="6621431" cy="1655482"/>
          </a:xfrm>
          <a:noFill/>
        </p:spPr>
        <p:txBody>
          <a:bodyPr>
            <a:noAutofit/>
          </a:bodyPr>
          <a:lstStyle/>
          <a:p>
            <a:r>
              <a:rPr lang="en-US" sz="4000" dirty="0"/>
              <a:t>INTEGRATING</a:t>
            </a:r>
            <a:r>
              <a:rPr lang="en-US" sz="4000" b="1" dirty="0"/>
              <a:t> MENSTRUAL HYGIENE MANAGEMENT </a:t>
            </a:r>
            <a:r>
              <a:rPr lang="en-US" sz="4000" dirty="0"/>
              <a:t>INTO HUMANITARIAN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3" y="1254125"/>
            <a:ext cx="4447308" cy="40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2BD44"/>
                </a:solidFill>
              </a:rPr>
              <a:t>MATERIALS &amp; SUPPLIES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1708315"/>
            <a:ext cx="1029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Preferences will differ person to person. Here are some examples: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9511" y="2479669"/>
            <a:ext cx="1568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2546" y="2449430"/>
            <a:ext cx="7962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Sometimes, older women prefer cloth while younger girls prefer disposable pads.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511" y="3614669"/>
            <a:ext cx="110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Culture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2546" y="3477853"/>
            <a:ext cx="8219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Sometimes, women prefer cloth and find sanitary pads uncomfortable.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785" y="4681378"/>
            <a:ext cx="103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Region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2546" y="4540656"/>
            <a:ext cx="844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Sometimes, women prefer disposable pads due to lack of available water for washing reusable materials.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785" y="5627546"/>
            <a:ext cx="186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Circumstance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4580" y="5559447"/>
            <a:ext cx="8219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During emergencies, girls and women may prefer familiar materials in order to focus on survival.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79511" y="3346980"/>
            <a:ext cx="10515600" cy="0"/>
          </a:xfrm>
          <a:prstGeom prst="line">
            <a:avLst/>
          </a:prstGeom>
          <a:ln w="1270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0612" y="4422787"/>
            <a:ext cx="10515600" cy="0"/>
          </a:xfrm>
          <a:prstGeom prst="line">
            <a:avLst/>
          </a:prstGeom>
          <a:ln w="1270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785" y="5436639"/>
            <a:ext cx="10515600" cy="0"/>
          </a:xfrm>
          <a:prstGeom prst="line">
            <a:avLst/>
          </a:prstGeom>
          <a:ln w="1270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8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2BD44"/>
                </a:solidFill>
              </a:rPr>
              <a:t>VARIATION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568720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EVERY WOMAN EXPERIENCES HER PERIOD DIFFERENTLY.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76300" y="5533292"/>
            <a:ext cx="7429500" cy="1954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81144" y="2896232"/>
            <a:ext cx="5456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Heaviness</a:t>
            </a:r>
            <a:r>
              <a:rPr lang="en-US" sz="2400" dirty="0"/>
              <a:t> of the menstrual period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Length</a:t>
            </a:r>
            <a:r>
              <a:rPr lang="en-US" sz="2400" dirty="0"/>
              <a:t> of menstrual period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Extent of symptoms</a:t>
            </a:r>
            <a:r>
              <a:rPr lang="en-US" sz="2400" dirty="0"/>
              <a:t>, pain &amp; discomfort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Material and supply </a:t>
            </a:r>
            <a:r>
              <a:rPr lang="en-US" sz="2400" b="1" dirty="0"/>
              <a:t>preferences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60087" y="2120242"/>
            <a:ext cx="594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Girls and women will experience variation in: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7" y="1868487"/>
            <a:ext cx="3184262" cy="29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5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60410" y="2492187"/>
            <a:ext cx="4289611" cy="209774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1</a:t>
            </a:r>
            <a:br>
              <a:rPr lang="en-US" sz="7200" b="1" dirty="0">
                <a:solidFill>
                  <a:srgbClr val="EB265D"/>
                </a:solidFill>
              </a:rPr>
            </a:br>
            <a:r>
              <a:rPr lang="en-US" sz="7200" b="1" dirty="0">
                <a:solidFill>
                  <a:srgbClr val="EB265D"/>
                </a:solidFill>
              </a:rPr>
              <a:t>SECTION 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84695" y="2156330"/>
            <a:ext cx="6184056" cy="277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MENSTRUATION CHALLENGES IN EMERGENCIES</a:t>
            </a:r>
          </a:p>
        </p:txBody>
      </p:sp>
    </p:spTree>
    <p:extLst>
      <p:ext uri="{BB962C8B-B14F-4D97-AF65-F5344CB8AC3E}">
        <p14:creationId xmlns:p14="http://schemas.microsoft.com/office/powerpoint/2010/main" val="28442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23452" y="1240863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14181760"/>
              </p:ext>
            </p:extLst>
          </p:nvPr>
        </p:nvGraphicFramePr>
        <p:xfrm>
          <a:off x="4483509" y="1607575"/>
          <a:ext cx="7180826" cy="478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4960" y="276635"/>
            <a:ext cx="10606549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35997"/>
                </a:solidFill>
              </a:rPr>
              <a:t>BARRIERS TO MANAGING MENSTRUATION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54" y="3252226"/>
            <a:ext cx="1649506" cy="1822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1990" y="2516190"/>
            <a:ext cx="3067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When living in an emergency context, </a:t>
            </a:r>
            <a:r>
              <a:rPr lang="en-US" sz="2400" dirty="0"/>
              <a:t>girls and women experience specific challenges that hinder their ability to properly manage menstruation.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67" y="282575"/>
            <a:ext cx="892234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8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857865" y="1467005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18295" y="1947772"/>
            <a:ext cx="60713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Social norms may lead women and girls to feel that menstruation is dirty, shameful and unhealthy.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Bloodstains on clothing and worries about menstrual leaks prevents girls and women from partaking in daily activities (e.g. going to school, the market or distributions).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/>
              <a:t>Menstruation is very personal. </a:t>
            </a:r>
            <a:r>
              <a:rPr lang="en-US" sz="2400" dirty="0"/>
              <a:t>Women and girls often do not want others to know they are menstruating, even other women and girls.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3619" y="414286"/>
            <a:ext cx="8296848" cy="1096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E35997"/>
                </a:solidFill>
              </a:rPr>
              <a:t>EMBARRASSMENT AND ANXIETY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813619" y="2519725"/>
            <a:ext cx="4327121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6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43116" y="1467006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2445" y="2036970"/>
            <a:ext cx="6194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Girls generally first learn about menstruation from their mothers, friends &amp; sisters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This information is often a mixture of cultural beliefs, superstition and practical information.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In some cultures mothers may feel uncomfortable to talk to their daughters about menstruation because it is linked to readiness to have sex.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199" y="365126"/>
            <a:ext cx="9544665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E35997"/>
                </a:solidFill>
              </a:rPr>
              <a:t>LACK OF INFORMATION ON MENSTRUATION</a:t>
            </a:r>
            <a:endParaRPr lang="en-US" sz="4000" b="1" dirty="0">
              <a:solidFill>
                <a:srgbClr val="E3599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43" y="2388512"/>
            <a:ext cx="3318458" cy="3040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8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43116" y="1467005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185948" y="2794633"/>
            <a:ext cx="69438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Menstrual hygiene practices, including washing, drying, disposal and waste management of menstrual materials.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Menstrual health behaviors and basic reproductive health education on menstruation (especially adolescent girls).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Addressing misconceptions regarding MHM that may be prevalent within that culture.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296848" cy="1096964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E35997"/>
                </a:solidFill>
              </a:rPr>
              <a:t>LACK OF INFORMATION ON MENSTRUATION</a:t>
            </a:r>
            <a:endParaRPr lang="en-US" sz="4000" b="1" dirty="0">
              <a:solidFill>
                <a:srgbClr val="E3599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146" y="1846497"/>
            <a:ext cx="738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Girls and women in emergencies need basic menstrual hygiene and health education on: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86" y="2654299"/>
            <a:ext cx="2841288" cy="2603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1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43116" y="1467005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296848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35997"/>
                </a:solidFill>
              </a:rPr>
              <a:t>CULTURAL TABOOS AND RESTRICTIONS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1975" y="4438061"/>
            <a:ext cx="66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your local context, do you know of any actions that girls and women cannot partake in?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839" y="2128838"/>
            <a:ext cx="6015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Cultural beliefs may limit the types of materials used and complicate how used materials can be disposed of, washed and dried.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2482850"/>
            <a:ext cx="2955662" cy="27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843116" y="1467005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838199" y="365126"/>
            <a:ext cx="9391651" cy="1096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E35997"/>
                </a:solidFill>
              </a:rPr>
              <a:t>EXAMPLES OF COMMON </a:t>
            </a:r>
            <a:r>
              <a:rPr lang="en-US" sz="4000" b="1" dirty="0">
                <a:solidFill>
                  <a:srgbClr val="E35997"/>
                </a:solidFill>
              </a:rPr>
              <a:t>MISCONCEPTIONS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199" y="1970596"/>
            <a:ext cx="340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Common misconceptions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17682" y="1993900"/>
            <a:ext cx="82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Facts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199" y="2736978"/>
            <a:ext cx="391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Menstrual bleeding is a sign of sickness.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2736978"/>
            <a:ext cx="5041900" cy="662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Menstruation is a sign of a health reproductive system, even if there is some pain or discomfort.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199" y="3817467"/>
            <a:ext cx="391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Showering during menstruation will cause illness.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2595" y="3697796"/>
            <a:ext cx="438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There’s no reason to change your hygiene habits while on your period. If anything, showering during menstruation will help prevent illness.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199" y="5208842"/>
            <a:ext cx="3915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Girls and women should not handle food or be in the kitchen during menstruation.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2595" y="5208842"/>
            <a:ext cx="3915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Handling food or being in the kitchen during menstruation will not ruin the meal.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38200" y="3524250"/>
            <a:ext cx="10515600" cy="0"/>
          </a:xfrm>
          <a:prstGeom prst="line">
            <a:avLst/>
          </a:prstGeom>
          <a:ln w="1270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5022850"/>
            <a:ext cx="10515600" cy="0"/>
          </a:xfrm>
          <a:prstGeom prst="line">
            <a:avLst/>
          </a:prstGeom>
          <a:ln w="1270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8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5190" y="2007376"/>
            <a:ext cx="6647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Reasons girls and women may not use facilities provided for MHM: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0506" y="2986572"/>
            <a:ext cx="4958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Lack of privacy in public or shelter facilities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Feel unsafe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Facilities are dirty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Lack of locks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Water source is not convenient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No separation of gender at toilets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No carrying case for used materials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Facilities are dirty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6"/>
            <a:ext cx="91694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E35997"/>
                </a:solidFill>
              </a:rPr>
              <a:t>FACILITY-RELATED CHALLENGES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1614308"/>
            <a:ext cx="4695825" cy="439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/>
              <a:t>OVERVIEW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243" y="2904649"/>
            <a:ext cx="2303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Menstruation Basics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5597" y="4147578"/>
            <a:ext cx="3327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Menstruation challenges in emergencies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7175" y="2810283"/>
            <a:ext cx="3747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Effective Menstrual Hygiene Management (MHM) Response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1227" y="4006183"/>
            <a:ext cx="361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Cross-sectoral response coordination 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7733831" y="5209697"/>
            <a:ext cx="288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MHM Response for Vulnerable Populations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349" y="1896876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Module 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3990" y="1891552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Module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" y="2625725"/>
            <a:ext cx="1126119" cy="1031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93" y="2668588"/>
            <a:ext cx="923418" cy="846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3840163"/>
            <a:ext cx="1098287" cy="10063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68" y="5156201"/>
            <a:ext cx="762294" cy="698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9" y="4067175"/>
            <a:ext cx="1100101" cy="1008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84" y="5105400"/>
            <a:ext cx="9979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37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18273" y="2226181"/>
            <a:ext cx="7424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Materials may not be easily accessible or affordable.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Girls and women may need underwear or an incorrect size is provided.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Girls and women may lack supportive supplies needed to maintain reusable options (e.g. soap, a carry bag, bucket).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Shortages in the quantity of materials may cause girls and women to reuse materials that are still damp or drying, resulting in discomfort and irritation.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91694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E35997"/>
                </a:solidFill>
              </a:rPr>
              <a:t>MENSTRUAL MATERIAL CHALLENGES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E3599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79" y="468312"/>
            <a:ext cx="892234" cy="81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6" y="4468810"/>
            <a:ext cx="2124036" cy="194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27" y="2011360"/>
            <a:ext cx="2357921" cy="21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9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7494" y="2492187"/>
            <a:ext cx="4289611" cy="209774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41779" y="2156330"/>
            <a:ext cx="6184056" cy="277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MENSTRUAL HYGIENE MANAGEMENT (MHM)</a:t>
            </a:r>
          </a:p>
        </p:txBody>
      </p:sp>
    </p:spTree>
    <p:extLst>
      <p:ext uri="{BB962C8B-B14F-4D97-AF65-F5344CB8AC3E}">
        <p14:creationId xmlns:p14="http://schemas.microsoft.com/office/powerpoint/2010/main" val="1357200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7494" y="2492187"/>
            <a:ext cx="4289611" cy="209774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2</a:t>
            </a:r>
            <a:br>
              <a:rPr lang="en-US" sz="7200" b="1" dirty="0">
                <a:solidFill>
                  <a:srgbClr val="EB265D"/>
                </a:solidFill>
              </a:rPr>
            </a:br>
            <a:r>
              <a:rPr lang="en-US" sz="7200" b="1" dirty="0">
                <a:solidFill>
                  <a:srgbClr val="EB265D"/>
                </a:solidFill>
              </a:rPr>
              <a:t>SECTION 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41779" y="2156330"/>
            <a:ext cx="6184056" cy="277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EFFECTIVE MHM RESPONSE</a:t>
            </a:r>
          </a:p>
        </p:txBody>
      </p:sp>
    </p:spTree>
    <p:extLst>
      <p:ext uri="{BB962C8B-B14F-4D97-AF65-F5344CB8AC3E}">
        <p14:creationId xmlns:p14="http://schemas.microsoft.com/office/powerpoint/2010/main" val="52330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21213" y="3126564"/>
            <a:ext cx="6280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interventions found necessary and appropriate for ensuring that adolescent girls and women can </a:t>
            </a:r>
            <a:r>
              <a:rPr lang="en-US" sz="2400" b="1" i="1" dirty="0">
                <a:solidFill>
                  <a:srgbClr val="18B0E0"/>
                </a:solidFill>
              </a:rPr>
              <a:t>privately and safely </a:t>
            </a:r>
            <a:r>
              <a:rPr lang="en-US" sz="2400" dirty="0"/>
              <a:t>manage their menstrual period.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1213" y="2484637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What is MHM?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MENSTRUAL HYGIENE MANAGEMENT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6" t="33822" r="39229" b="32443"/>
          <a:stretch/>
        </p:blipFill>
        <p:spPr>
          <a:xfrm>
            <a:off x="1100138" y="1880404"/>
            <a:ext cx="2943728" cy="3734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15" y="525464"/>
            <a:ext cx="783085" cy="7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728667"/>
            <a:ext cx="9114206" cy="6008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63" y="302989"/>
            <a:ext cx="468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8B0E0"/>
                </a:solidFill>
              </a:rPr>
              <a:t>BASIC COMPONENTS OF RESPONSE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0063" y="789930"/>
            <a:ext cx="4688206" cy="106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1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26362444"/>
              </p:ext>
            </p:extLst>
          </p:nvPr>
        </p:nvGraphicFramePr>
        <p:xfrm>
          <a:off x="2047080" y="1581006"/>
          <a:ext cx="7554913" cy="502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78572" y="4501810"/>
            <a:ext cx="2377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Shelter and Camp Coordination Camp Management (CCCM) can also support MHM programming.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1219" y="306132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18B0E0"/>
                </a:solidFill>
              </a:rPr>
              <a:t>KEY ACTORS IN MHM RESPONSE</a:t>
            </a:r>
            <a:endParaRPr lang="en-US" sz="4000" b="1" dirty="0">
              <a:solidFill>
                <a:srgbClr val="18B0E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4962" y="1358850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90" y="482602"/>
            <a:ext cx="783085" cy="717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90" y="3482974"/>
            <a:ext cx="1375598" cy="12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663" y="122238"/>
            <a:ext cx="379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8B0E0"/>
                </a:solidFill>
              </a:rPr>
              <a:t>HIERARCHY OF MHM NEEDS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7663" y="654576"/>
            <a:ext cx="3790846" cy="23813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3500596" y="711200"/>
            <a:ext cx="8585237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9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THE 4 C’S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8200" y="2047900"/>
            <a:ext cx="690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Effective MHM programming requires the following: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15" y="525464"/>
            <a:ext cx="783085" cy="717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37" y="2900812"/>
            <a:ext cx="2185725" cy="2002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23" y="2906713"/>
            <a:ext cx="2185725" cy="2002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6" y="2901951"/>
            <a:ext cx="2185725" cy="2002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36" y="2901948"/>
            <a:ext cx="2185725" cy="2002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600" y="5016500"/>
            <a:ext cx="154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Coordination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2900" y="5029200"/>
            <a:ext cx="950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Culture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04000" y="5041900"/>
            <a:ext cx="1837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Communication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4200" y="5067300"/>
            <a:ext cx="150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Consultation</a:t>
            </a:r>
          </a:p>
        </p:txBody>
      </p:sp>
    </p:spTree>
    <p:extLst>
      <p:ext uri="{BB962C8B-B14F-4D97-AF65-F5344CB8AC3E}">
        <p14:creationId xmlns:p14="http://schemas.microsoft.com/office/powerpoint/2010/main" val="139942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COORDINATION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2075625"/>
            <a:ext cx="105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Generate consensus on MHM </a:t>
            </a:r>
            <a:r>
              <a:rPr lang="en-US" sz="2000" dirty="0"/>
              <a:t>through interagency, camp coordination and management, and cluster meetings.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144" y="3363952"/>
            <a:ext cx="8337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Partner with other agencies </a:t>
            </a:r>
            <a:r>
              <a:rPr lang="en-US" sz="2000" dirty="0"/>
              <a:t>to maximize impact and minimize gaps or overlap.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4262988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Create strong partnerships </a:t>
            </a:r>
            <a:r>
              <a:rPr lang="en-US" sz="2000" dirty="0"/>
              <a:t>between WASH and Protection actors, with engagement of other sectors.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512696"/>
            <a:ext cx="882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Delegate MHM focal person(s) </a:t>
            </a:r>
            <a:r>
              <a:rPr lang="en-US" sz="2000" dirty="0"/>
              <a:t>from WASH and Protection to track mainstreaming.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10144" y="3081332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0144" y="4024310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0144" y="5138734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16" y="419101"/>
            <a:ext cx="97019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6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CULTURE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2075625"/>
            <a:ext cx="1054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Understand cultural sensitivities </a:t>
            </a:r>
            <a:r>
              <a:rPr lang="en-US" sz="2000" dirty="0"/>
              <a:t>and beliefs around MHM.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3099631"/>
            <a:ext cx="1020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Culture may have direct implications </a:t>
            </a:r>
            <a:r>
              <a:rPr lang="en-US" sz="2000" dirty="0"/>
              <a:t>for selection of materials, facility design, waste management, disposal,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144" y="4364663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Assess staff comfort levels</a:t>
            </a:r>
            <a:r>
              <a:rPr lang="en-US" sz="2000" dirty="0"/>
              <a:t> and sensitivities on menstruation to inform capacity building trainings.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481841"/>
            <a:ext cx="709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Trainings</a:t>
            </a:r>
            <a:r>
              <a:rPr lang="en-US" sz="2000" dirty="0"/>
              <a:t> </a:t>
            </a:r>
            <a:r>
              <a:rPr lang="en-US" sz="2000" b="1" dirty="0"/>
              <a:t>can promote the mainstreaming </a:t>
            </a:r>
            <a:r>
              <a:rPr lang="en-US" sz="2000" dirty="0"/>
              <a:t>of MHM across sectors.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10144" y="2781295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0144" y="4010022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0144" y="5138734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349248"/>
            <a:ext cx="1071561" cy="9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81636" y="3065930"/>
            <a:ext cx="4235822" cy="681318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52132" y="2891437"/>
            <a:ext cx="5280212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MENSTRUATION BASICS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866893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COMMUNICATION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" y="2075625"/>
            <a:ext cx="1054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On-going communication with MHM focal person(s) </a:t>
            </a:r>
            <a:r>
              <a:rPr lang="en-US" sz="2000" dirty="0"/>
              <a:t>and working groups across relevant sectors.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156783"/>
            <a:ext cx="1020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Update partners </a:t>
            </a:r>
            <a:r>
              <a:rPr lang="en-US" sz="2000" dirty="0"/>
              <a:t>on programming, beneficiary feedback, lessons learned, challenges.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173" y="4285494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Communicate directly with beneficiaries </a:t>
            </a:r>
            <a:r>
              <a:rPr lang="en-US" sz="2000" dirty="0"/>
              <a:t>about MHM.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1" y="5302386"/>
            <a:ext cx="1048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Ensure beneficiaries understand how to use MHM supplies</a:t>
            </a:r>
            <a:r>
              <a:rPr lang="en-US" sz="2000" dirty="0"/>
              <a:t>, dispose menstrual waste, have access to MHM education.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10144" y="2781295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4173" y="3895722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0144" y="5010147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94" y="310012"/>
            <a:ext cx="1116967" cy="10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8B0E0"/>
                </a:solidFill>
              </a:rPr>
              <a:t>CONSULTATION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8200" y="2028172"/>
            <a:ext cx="105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MHM is private and personal</a:t>
            </a:r>
            <a:r>
              <a:rPr lang="en-US" sz="2000" dirty="0"/>
              <a:t>, but girls/women are usually willing to talk about it given the opportunity.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" y="3213935"/>
            <a:ext cx="1020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Appreciate that one-size-fits-all solutions are not ideal </a:t>
            </a:r>
            <a:r>
              <a:rPr lang="en-US" sz="2000" dirty="0"/>
              <a:t>for something so personal.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" y="4245111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Consult with girls and women on MHM programming</a:t>
            </a:r>
            <a:r>
              <a:rPr lang="en-US" sz="2000" dirty="0"/>
              <a:t>, materials, supplies, facilities, information needs.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1" y="5359538"/>
            <a:ext cx="1048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Share learning across sectors </a:t>
            </a:r>
            <a:r>
              <a:rPr lang="en-US" sz="2000" dirty="0"/>
              <a:t>and continue consultation (FGD, PDM, interviews).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10144" y="2838447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4173" y="3952874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0144" y="5067299"/>
            <a:ext cx="10515600" cy="0"/>
          </a:xfrm>
          <a:prstGeom prst="line">
            <a:avLst/>
          </a:prstGeom>
          <a:ln w="12700">
            <a:solidFill>
              <a:srgbClr val="18B0E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20" y="315913"/>
            <a:ext cx="1110527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7494" y="2492187"/>
            <a:ext cx="4289611" cy="209774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2</a:t>
            </a:r>
            <a:br>
              <a:rPr lang="en-US" sz="7200" b="1" dirty="0">
                <a:solidFill>
                  <a:srgbClr val="EB265D"/>
                </a:solidFill>
              </a:rPr>
            </a:br>
            <a:r>
              <a:rPr lang="en-US" sz="7200" b="1" dirty="0">
                <a:solidFill>
                  <a:srgbClr val="EB265D"/>
                </a:solidFill>
              </a:rPr>
              <a:t>SECTION 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41779" y="2156330"/>
            <a:ext cx="6184056" cy="277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CROSS SECTORAL RESPONSE AND COORDINATION</a:t>
            </a:r>
          </a:p>
        </p:txBody>
      </p:sp>
    </p:spTree>
    <p:extLst>
      <p:ext uri="{BB962C8B-B14F-4D97-AF65-F5344CB8AC3E}">
        <p14:creationId xmlns:p14="http://schemas.microsoft.com/office/powerpoint/2010/main" val="171574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169400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WASH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2800" y="2003718"/>
            <a:ext cx="613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Girls and women need private and safe spaces to discreetly: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625" y="2947163"/>
            <a:ext cx="6251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Change</a:t>
            </a:r>
            <a:r>
              <a:rPr lang="en-US" sz="2400" dirty="0"/>
              <a:t> used MHM materials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Hygienically dispose</a:t>
            </a:r>
            <a:r>
              <a:rPr lang="en-US" sz="2400" dirty="0"/>
              <a:t> of used materials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Wash</a:t>
            </a:r>
            <a:r>
              <a:rPr lang="en-US" sz="2400" dirty="0"/>
              <a:t> cloth, reusable pads, or underwear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Dry</a:t>
            </a:r>
            <a:r>
              <a:rPr lang="en-US" sz="2400" dirty="0"/>
              <a:t> cloth, reusable pads, or underwear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Bathe</a:t>
            </a:r>
            <a:r>
              <a:rPr lang="en-US" sz="2400" dirty="0"/>
              <a:t> or cleanse themselves.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5687205"/>
            <a:ext cx="10038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SOME GIRLS/WOMEN MAY PREFER USING SHARED TOILETS OR WASHROOMS FOR WASHING, OTHERS MAY PREFER THEIR OWN HOME.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76300" y="5533292"/>
            <a:ext cx="7429500" cy="195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92" y="1941008"/>
            <a:ext cx="3176208" cy="2910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84" y="546100"/>
            <a:ext cx="79001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29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63" y="58738"/>
            <a:ext cx="342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FEMALE FRIENDLY TOILET</a:t>
            </a:r>
            <a:endParaRPr lang="en-US" sz="2400" b="1" dirty="0">
              <a:solidFill>
                <a:srgbClr val="18B0E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00063" y="591076"/>
            <a:ext cx="3790846" cy="2381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52" y="663253"/>
            <a:ext cx="9375847" cy="61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01" y="139700"/>
            <a:ext cx="8320699" cy="66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44150" y="0"/>
            <a:ext cx="1385887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168063" y="2012951"/>
            <a:ext cx="40005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2" y="111704"/>
            <a:ext cx="42397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MENSTRUAL WASTE SYSTEM</a:t>
            </a:r>
            <a:endParaRPr lang="en-US" sz="2400" b="1" dirty="0">
              <a:solidFill>
                <a:srgbClr val="18B0E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40325" y="573369"/>
            <a:ext cx="356381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544175" y="2190751"/>
            <a:ext cx="40005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56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169400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WASH – COLLABORATION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62305" y="2405064"/>
            <a:ext cx="85518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Collaborate with NFI distributions and Education and Protection actors to provide demonstrations on how to wash and dispose menstrual materials and provide menstrual hygiene education.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Visit institutional facilities (health, school or protection center toilets or washrooms) regularly for maintenance or adjustment.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Work with Protection or Education actors to gather feedback from women and girls about the facilities.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Share learning from monitoring data collected with relevant sectoral actors.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710716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Examples </a:t>
            </a:r>
            <a:r>
              <a:rPr lang="en-US" sz="2400" b="1" dirty="0"/>
              <a:t>of opportunities for cross-sectoral collaboration: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84" y="558800"/>
            <a:ext cx="790016" cy="723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6" y="2984500"/>
            <a:ext cx="2176008" cy="1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5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5DB2AC"/>
                </a:solidFill>
              </a:rPr>
              <a:t>EDUCATION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5DB2A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6300" y="1772024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MHM Considerations </a:t>
            </a:r>
            <a:r>
              <a:rPr lang="en-US" sz="2400" b="1"/>
              <a:t>to positively impact </a:t>
            </a:r>
            <a:r>
              <a:rPr lang="en-US" sz="2400" b="1" dirty="0"/>
              <a:t>girl’s participation in school: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687205"/>
            <a:ext cx="9469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DB2AC"/>
                </a:solidFill>
              </a:rPr>
              <a:t>IN MANY RESOURCE POOR SETTINGS, MENSTRUATION CAN NEGATIVELY IMPACT A GIRL’S EDUCATION.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76300" y="5533292"/>
            <a:ext cx="7429500" cy="1954"/>
          </a:xfrm>
          <a:prstGeom prst="line">
            <a:avLst/>
          </a:prstGeom>
          <a:ln w="57150">
            <a:solidFill>
              <a:srgbClr val="5DB2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6" b="11497"/>
          <a:stretch/>
        </p:blipFill>
        <p:spPr>
          <a:xfrm>
            <a:off x="1497170" y="4446448"/>
            <a:ext cx="790815" cy="8441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1436" y="2568912"/>
            <a:ext cx="887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Female-friendly and safe WASH facilities with water, soap and disposal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64136" y="3436311"/>
            <a:ext cx="895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Train staff to support girls at critical times and ensure girls have basic knowledge of MHM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1436" y="4477218"/>
            <a:ext cx="843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Adequate emergency stock of menstrual supplies are available, including underwear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24" y="495300"/>
            <a:ext cx="873176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64" y="3352800"/>
            <a:ext cx="956335" cy="876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84" y="2362200"/>
            <a:ext cx="859315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B5485"/>
                </a:solidFill>
              </a:rPr>
              <a:t>PROTECTION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2B5485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6300" y="1772024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MHM Considerations for women’s safe spaces, CFS and youth centers: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073" y="5671163"/>
            <a:ext cx="112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5485"/>
                </a:solidFill>
              </a:rPr>
              <a:t>PROTECTIVE SPACES MAY ALSO BE IDEAL FOR SOLICITING SENSITIVE FEEDBACK FROM GIRLS AND WOMEN ON MHM.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76300" y="5533292"/>
            <a:ext cx="7429500" cy="1954"/>
          </a:xfrm>
          <a:prstGeom prst="line">
            <a:avLst/>
          </a:prstGeom>
          <a:ln w="57150">
            <a:solidFill>
              <a:srgbClr val="2B54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8" y="3391953"/>
            <a:ext cx="986228" cy="10119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23100" y="2424463"/>
            <a:ext cx="82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Private and safe female friendly WASH facilities with water, soap and disposal options.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23100" y="3516247"/>
            <a:ext cx="88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Serve as a </a:t>
            </a:r>
            <a:r>
              <a:rPr lang="en-US" sz="2400"/>
              <a:t>safe and private venue </a:t>
            </a:r>
            <a:r>
              <a:rPr lang="en-US" sz="2400" dirty="0"/>
              <a:t>for the provision of basic education on MHM, including menstrual hygiene and menstrual health.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3100" y="4574575"/>
            <a:ext cx="86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Adequate emergency stock of menstrual supplies are available, including underwear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46" y="4576761"/>
            <a:ext cx="895701" cy="820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4" y="2336800"/>
            <a:ext cx="942475" cy="86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84" y="584200"/>
            <a:ext cx="79001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0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2599" y="4065108"/>
            <a:ext cx="928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Provide pain medication for girls and women with severe menstrual </a:t>
            </a:r>
            <a:r>
              <a:rPr lang="en-US" sz="2000"/>
              <a:t>pain.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9A81B1"/>
                </a:solidFill>
              </a:rPr>
              <a:t>HEALTH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9A81B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25930" y="2763450"/>
            <a:ext cx="905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Include menstruation question in health screening and maintain emergency stock of menstrual materials for unprepared clients.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1792941"/>
            <a:ext cx="605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MHM Considerations for </a:t>
            </a:r>
            <a:r>
              <a:rPr lang="en-US" sz="2400" b="1"/>
              <a:t>health professionals: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52382" y="5172359"/>
            <a:ext cx="8606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Girls and women with certain clinical indications may require additional MHM materials (for example post-partum bleeding, contraceptive related breakthrough bleeding, post-abortion bleeding or incontinence). 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64" y="482600"/>
            <a:ext cx="887035" cy="81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1" y="2652713"/>
            <a:ext cx="1013507" cy="928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4" y="3911600"/>
            <a:ext cx="887035" cy="812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6" y="5219700"/>
            <a:ext cx="1053356" cy="9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8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67400" y="3065930"/>
            <a:ext cx="4235822" cy="68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EB265D"/>
                </a:solidFill>
              </a:rPr>
              <a:t>MODULE 1 SECTION 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37896" y="2891437"/>
            <a:ext cx="5280212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MENSTRUATION BASICS</a:t>
            </a:r>
          </a:p>
        </p:txBody>
      </p:sp>
    </p:spTree>
    <p:extLst>
      <p:ext uri="{BB962C8B-B14F-4D97-AF65-F5344CB8AC3E}">
        <p14:creationId xmlns:p14="http://schemas.microsoft.com/office/powerpoint/2010/main" val="1771311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9A81B1"/>
                </a:solidFill>
              </a:rPr>
              <a:t>HEALTH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9A81B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961" y="224588"/>
            <a:ext cx="1150839" cy="10647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394" y="1647232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 MHM considerations in health settings: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0525" y="2846793"/>
            <a:ext cx="942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 female friendly toilets in outpatient and inpatient settings.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0524" y="4267209"/>
            <a:ext cx="942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Incorporate menstruation into routine health education activities.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3659" y="5475194"/>
            <a:ext cx="71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Provide material and </a:t>
            </a:r>
            <a:r>
              <a:rPr lang="en-US" sz="2400"/>
              <a:t>supply demonstrations to patients.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42" y="2573828"/>
            <a:ext cx="1044157" cy="956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05" y="3811053"/>
            <a:ext cx="1174801" cy="1205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4" y="5308600"/>
            <a:ext cx="1136515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2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9A81B1"/>
                </a:solidFill>
              </a:rPr>
              <a:t>HEALTH - COLLABORATION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9A81B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961" y="224588"/>
            <a:ext cx="1150839" cy="1064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0073" y="5671163"/>
            <a:ext cx="112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A81B1"/>
                </a:solidFill>
              </a:rPr>
              <a:t>ADOLESCENT GIRLS ARE OFTEN LESS LIKELY TO SEEK CARE AT HEALTH FACILITIES FOR REPRODUCTIVE HEALTH SERVICES.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76300" y="5533292"/>
            <a:ext cx="7429500" cy="1954"/>
          </a:xfrm>
          <a:prstGeom prst="line">
            <a:avLst/>
          </a:prstGeom>
          <a:ln w="57150">
            <a:solidFill>
              <a:srgbClr val="9A81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1400" y="1700737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Examples </a:t>
            </a:r>
            <a:r>
              <a:rPr lang="en-US" sz="2400" b="1" dirty="0"/>
              <a:t>of opportunities for cross-sectoral collaboration: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7389" y="2307110"/>
            <a:ext cx="8426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Collaborate with education actors in providing basic menstrual health education to girls in schools.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Collaborate with Protection actors in providing basic menstrual health education in women centers, child-friendly spaces or youth centers.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Collaborate with NFI’s and WASH actors in providing menstrual health education during MHM distributions.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6" y="2654300"/>
            <a:ext cx="2176008" cy="1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8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995" y="1765290"/>
            <a:ext cx="9613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MHM NFI Considerations to Support the Washing and Drying of Materials: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2977" y="2640531"/>
            <a:ext cx="7454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MHM-designated buckets or basins </a:t>
            </a:r>
          </a:p>
          <a:p>
            <a:r>
              <a:rPr lang="en-US" sz="2400" dirty="0"/>
              <a:t>(separate from buckets used for cooking or laundry)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2977" y="4025336"/>
            <a:ext cx="676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Additional laundry soap to wash menstrual materials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2977" y="5034980"/>
            <a:ext cx="6763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Clothesline and clips to ensure menstrual materials can be dried separately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NFI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8928" r="36966" b="31561"/>
          <a:stretch/>
        </p:blipFill>
        <p:spPr>
          <a:xfrm>
            <a:off x="10432822" y="444500"/>
            <a:ext cx="692377" cy="90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26" y="2603501"/>
            <a:ext cx="942474" cy="863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64" y="5016501"/>
            <a:ext cx="1025635" cy="93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85" y="3771900"/>
            <a:ext cx="9979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61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9867900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NFI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6300" y="1772024"/>
            <a:ext cx="936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MHM considerations when providing MHM-related NFIs: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6311" y="3336030"/>
            <a:ext cx="826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 sensitive when planning MHM distributions including ensuring for private, safe locations and to be led by female staff.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6311" y="2435879"/>
            <a:ext cx="796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Consult girls and women to ensure that appropriate menstrual materials are selected.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6311" y="4445844"/>
            <a:ext cx="796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Provide demonstrations on the use of MHM materials, as many girls and woman may not be familiar with the materials provided.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6311" y="5623422"/>
            <a:ext cx="796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Solicit feedback directly from girls and women to ensure that the materials and supplies are appropriate and being utilized.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47" y="2430461"/>
            <a:ext cx="826400" cy="7572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8928" r="36966" b="31561"/>
          <a:stretch/>
        </p:blipFill>
        <p:spPr>
          <a:xfrm>
            <a:off x="10432822" y="444500"/>
            <a:ext cx="692377" cy="901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8928" r="36966" b="31561"/>
          <a:stretch/>
        </p:blipFill>
        <p:spPr>
          <a:xfrm>
            <a:off x="1964643" y="3378200"/>
            <a:ext cx="575356" cy="749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64" y="4470400"/>
            <a:ext cx="887036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5624514"/>
            <a:ext cx="836348" cy="7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2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294652"/>
            <a:ext cx="6578600" cy="6028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963" y="711204"/>
            <a:ext cx="556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F9F4D"/>
                </a:solidFill>
              </a:rPr>
              <a:t>PROJECT CYCLE FOR MHM DISTRIBUTIONS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7963" y="1266745"/>
            <a:ext cx="5564472" cy="612"/>
          </a:xfrm>
          <a:prstGeom prst="line">
            <a:avLst/>
          </a:prstGeom>
          <a:ln w="57150">
            <a:solidFill>
              <a:srgbClr val="CF9F4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01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7494" y="2492187"/>
            <a:ext cx="4289611" cy="209774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EB265D"/>
                </a:solidFill>
              </a:rPr>
              <a:t>MODULE 2</a:t>
            </a:r>
            <a:br>
              <a:rPr lang="en-US" sz="7200" b="1" dirty="0">
                <a:solidFill>
                  <a:srgbClr val="EB265D"/>
                </a:solidFill>
              </a:rPr>
            </a:br>
            <a:r>
              <a:rPr lang="en-US" sz="7200" b="1" dirty="0">
                <a:solidFill>
                  <a:srgbClr val="EB265D"/>
                </a:solidFill>
              </a:rPr>
              <a:t>SECTION 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41779" y="2156330"/>
            <a:ext cx="5164321" cy="2774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B265D"/>
                </a:solidFill>
              </a:rPr>
              <a:t>MHM RESPONSE </a:t>
            </a:r>
            <a:r>
              <a:rPr lang="en-US" sz="4000">
                <a:solidFill>
                  <a:srgbClr val="EB265D"/>
                </a:solidFill>
              </a:rPr>
              <a:t>FOR KEY </a:t>
            </a:r>
            <a:r>
              <a:rPr lang="en-US" sz="4000" dirty="0">
                <a:solidFill>
                  <a:srgbClr val="EB265D"/>
                </a:solidFill>
              </a:rPr>
              <a:t>POPULATIONS</a:t>
            </a:r>
          </a:p>
        </p:txBody>
      </p:sp>
    </p:spTree>
    <p:extLst>
      <p:ext uri="{BB962C8B-B14F-4D97-AF65-F5344CB8AC3E}">
        <p14:creationId xmlns:p14="http://schemas.microsoft.com/office/powerpoint/2010/main" val="420249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798277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34998"/>
                </a:solidFill>
              </a:rPr>
              <a:t>MHM CHALLENGES - TRANSIT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E349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4" y="2195766"/>
            <a:ext cx="2326000" cy="1938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1" y="4661714"/>
            <a:ext cx="2080044" cy="16430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1106" y="1917569"/>
            <a:ext cx="72135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Upon leaving or fleeing their homes &amp; traveling, women and girls may</a:t>
            </a:r>
            <a:r>
              <a:rPr lang="is-IS" sz="2400" b="1" dirty="0"/>
              <a:t>…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Lack menstrual materials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Lack access to toilets or washrooms for managing menstruation.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Have to go into forests or alleyways to find discreet places to change, creating safety concerns.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Be unable to clean used materials, clothing or find water.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1609" y="4591334"/>
            <a:ext cx="7843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When arriving at their next destination (e.g. border crossing), women and girls may…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Feel embarrassment if clothing has been spoiled by blood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Need basic MHM materials and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Need access to female friendly toilets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63" y="533400"/>
            <a:ext cx="887036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40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E349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00" y="1918143"/>
            <a:ext cx="1809171" cy="1555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4" y="3891705"/>
            <a:ext cx="2641565" cy="1697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8100" y="1872595"/>
            <a:ext cx="7214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Upon arrival to a reception centers, women and girls may need</a:t>
            </a:r>
            <a:r>
              <a:rPr lang="is-IS" sz="2400" b="1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Basic MHM materials and supplies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Access to female friendly toilets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Quick MHM material demonstration and education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88060" y="3962046"/>
            <a:ext cx="7170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Upon arrival at camp, women and girls should</a:t>
            </a:r>
            <a:r>
              <a:rPr lang="is-IS" sz="2400" b="1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000" dirty="0"/>
              <a:t>Be directly consulted on their MHM needs and preferences to ensure that appropriate methods and solutions are designed.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000" dirty="0"/>
              <a:t>Have access to longer term solutions for ensuring access to MHM materials, taking into account issues of sustainability.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000" dirty="0"/>
              <a:t>Have access to female friendly toilets and bathing spaces.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000" dirty="0"/>
              <a:t>Have continuous education and/or information sharing on MHM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199" y="365126"/>
            <a:ext cx="10798277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E34998"/>
                </a:solidFill>
              </a:rPr>
              <a:t>MHM CONSIDERATIONS - TRANSIT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63" y="533400"/>
            <a:ext cx="887036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7091363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F9F4D"/>
                </a:solidFill>
              </a:rPr>
              <a:t>MHM CHALLENGES - DISABILITY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CF9F4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76" y="171452"/>
            <a:ext cx="1131024" cy="11858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199" y="1687047"/>
            <a:ext cx="904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Girls and Women with disabilities have unique challenges with MHM.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424840536"/>
              </p:ext>
            </p:extLst>
          </p:nvPr>
        </p:nvGraphicFramePr>
        <p:xfrm>
          <a:off x="989011" y="2454277"/>
          <a:ext cx="10007601" cy="404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12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199" y="365126"/>
            <a:ext cx="8305801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F9F4D"/>
                </a:solidFill>
              </a:rPr>
              <a:t>MHM CONSIDERATIONS - DISABILITY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CF9F4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76" y="171452"/>
            <a:ext cx="1131024" cy="1185862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6272959"/>
              </p:ext>
            </p:extLst>
          </p:nvPr>
        </p:nvGraphicFramePr>
        <p:xfrm>
          <a:off x="385203" y="1077414"/>
          <a:ext cx="11301412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064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1662" y="1843432"/>
            <a:ext cx="5676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Over 26 million displaced girls and women are estimated to be menstruating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Without access to good menstrual materials and private toilets or spaces for changing, girls and women may not want to go far from home.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Teachers may miss school, health workers may miss work, and girls and women may not attend school, go to the market or wait in line for supplies.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6"/>
            <a:ext cx="5280212" cy="10969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THE ISSUE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219199"/>
            <a:ext cx="105156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925637"/>
            <a:ext cx="4166642" cy="38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23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1" y="253117"/>
            <a:ext cx="1371323" cy="10930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692900" cy="1096964"/>
          </a:xfrm>
        </p:spPr>
        <p:txBody>
          <a:bodyPr>
            <a:normAutofit/>
          </a:bodyPr>
          <a:lstStyle/>
          <a:p>
            <a:r>
              <a:rPr lang="en-US" sz="4000" b="1" dirty="0"/>
              <a:t>ADDITIONAL MHM RESOURCES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5968" y="2333130"/>
            <a:ext cx="10617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WaterAid’s</a:t>
            </a:r>
            <a:r>
              <a:rPr lang="en-US" sz="2400" b="1" u="sng" dirty="0"/>
              <a:t> Menstrual Hygiene Matters: </a:t>
            </a:r>
            <a:r>
              <a:rPr lang="en-US" sz="2400" dirty="0">
                <a:hlinkClick r:id="rId4"/>
              </a:rPr>
              <a:t>http://www.wateraid.org/what-we-do/our-approach/research-and-publications/view-publication?id=02309d73-8e41-4d04-b2ef-6641f6616a4f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5030" y="3700622"/>
            <a:ext cx="10719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IFRC’s </a:t>
            </a:r>
            <a:r>
              <a:rPr lang="en-US" sz="2400" b="1" u="sng" dirty="0" err="1"/>
              <a:t>WatSan</a:t>
            </a:r>
            <a:r>
              <a:rPr lang="en-US" sz="2400" b="1" u="sng" dirty="0"/>
              <a:t> Wiki Page on Menstrual Hygiene Management: </a:t>
            </a:r>
            <a:r>
              <a:rPr lang="en-US" sz="2400" dirty="0">
                <a:hlinkClick r:id="rId5"/>
              </a:rPr>
              <a:t>https://watsanmissionassistant.wikispaces.com/Menstrual+Hygiene+Management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35968" y="4773830"/>
            <a:ext cx="1046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Oxfam’s Women’s Menstrual Hygiene Needs </a:t>
            </a:r>
            <a:r>
              <a:rPr lang="en-US" sz="2400" b="1" u="sng"/>
              <a:t>in Emergencies Brief:</a:t>
            </a:r>
            <a:endParaRPr lang="en-US" sz="2400" b="1" u="sng" dirty="0"/>
          </a:p>
          <a:p>
            <a:r>
              <a:rPr lang="en-US" sz="2400" dirty="0"/>
              <a:t>https://policy-</a:t>
            </a:r>
            <a:r>
              <a:rPr lang="en-US" sz="2400" dirty="0" err="1"/>
              <a:t>practice.oxfam.org.uk</a:t>
            </a:r>
            <a:r>
              <a:rPr lang="en-US" sz="2400" dirty="0"/>
              <a:t>/publications/womens-menstrual-hygiene-needs-in-emergencies-298990</a:t>
            </a:r>
          </a:p>
        </p:txBody>
      </p:sp>
    </p:spTree>
    <p:extLst>
      <p:ext uri="{BB962C8B-B14F-4D97-AF65-F5344CB8AC3E}">
        <p14:creationId xmlns:p14="http://schemas.microsoft.com/office/powerpoint/2010/main" val="16575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2BD44"/>
                </a:solidFill>
              </a:rPr>
              <a:t>MENSTRUATION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200" y="1897395"/>
            <a:ext cx="1012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Menstruation: </a:t>
            </a:r>
            <a:r>
              <a:rPr lang="en-US" sz="2400" dirty="0"/>
              <a:t>the monthly release of a mixture of blood and tissue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0" y="2559052"/>
            <a:ext cx="63367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Every month, the inside lining of the uterus swells to prepare for a possible pregnancy.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If no pregnancy occurs, the uterus sheds its inside lining as part of menstruation.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Typically a menstrual period lasts </a:t>
            </a:r>
            <a:r>
              <a:rPr lang="en-US" sz="2400" b="1" i="1" dirty="0"/>
              <a:t>2-7 days.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amount of blood is small, usually between 1-6 tablespoons, but can be very inconvenient, especially if unexpected. 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6" t="33822" r="39229" b="32443"/>
          <a:stretch/>
        </p:blipFill>
        <p:spPr>
          <a:xfrm>
            <a:off x="1114426" y="2614613"/>
            <a:ext cx="2196070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838200" y="365126"/>
            <a:ext cx="5280212" cy="109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82BD44"/>
                </a:solidFill>
              </a:rPr>
              <a:t>DURATION AND FLOW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10515" y="5201563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Day 1: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14784" y="5201563"/>
            <a:ext cx="111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Day 4-7</a:t>
            </a:r>
            <a:r>
              <a:rPr lang="en-US" sz="2000" b="1"/>
              <a:t>: 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48413" y="2510915"/>
            <a:ext cx="3236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– 7 days</a:t>
            </a:r>
          </a:p>
          <a:p>
            <a:endParaRPr lang="en-US" sz="2400" dirty="0"/>
          </a:p>
          <a:p>
            <a:r>
              <a:rPr lang="en-US" sz="2400" dirty="0"/>
              <a:t>May be somewhat painful, with cramps</a:t>
            </a:r>
          </a:p>
          <a:p>
            <a:r>
              <a:rPr lang="en-US" sz="2400" dirty="0"/>
              <a:t>and bloating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7639" y="2515081"/>
            <a:ext cx="3479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Vary; 2 – 7+ days</a:t>
            </a:r>
          </a:p>
          <a:p>
            <a:endParaRPr lang="en-US" sz="2400" dirty="0"/>
          </a:p>
          <a:p>
            <a:r>
              <a:rPr lang="en-US" sz="2400" dirty="0"/>
              <a:t>A girls first period (called </a:t>
            </a:r>
            <a:r>
              <a:rPr lang="en-US" sz="2400" dirty="0">
                <a:solidFill>
                  <a:srgbClr val="92D050"/>
                </a:solidFill>
              </a:rPr>
              <a:t>menarche</a:t>
            </a:r>
            <a:r>
              <a:rPr lang="en-US" sz="2400" dirty="0"/>
              <a:t>) may be irregular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74917" y="2049250"/>
            <a:ext cx="217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Regular Periods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7639" y="2049250"/>
            <a:ext cx="2305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Irregular Periods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315395" y="5438807"/>
            <a:ext cx="7000719" cy="1954"/>
          </a:xfrm>
          <a:prstGeom prst="line">
            <a:avLst/>
          </a:prstGeom>
          <a:ln w="76200">
            <a:gradFill flip="none" rotWithShape="1">
              <a:gsLst>
                <a:gs pos="100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0"/>
                    <a:lumOff val="100000"/>
                  </a:schemeClr>
                </a:gs>
                <a:gs pos="50000">
                  <a:srgbClr val="B8D6A3">
                    <a:lumMod val="80000"/>
                    <a:lumOff val="20000"/>
                  </a:srgbClr>
                </a:gs>
                <a:gs pos="0">
                  <a:schemeClr val="accent6">
                    <a:lumMod val="100000"/>
                  </a:schemeClr>
                </a:gs>
              </a:gsLst>
              <a:lin ang="27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0515" y="5541006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Heavy Blood Flow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47271" y="5601673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Light Blood Flow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2BD44"/>
                </a:solidFill>
              </a:rPr>
              <a:t>SYMPTOMS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" y="1684863"/>
            <a:ext cx="1029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Symptoms related to changes in hormones during menstruation may include: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1500" y="5663759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HORMONES CONTRIBUTE TO PHYSICAL AND EMOTIONAL CHANGES DURING MENSTRUATION.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09600" y="5509846"/>
            <a:ext cx="7429500" cy="1954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38200" y="2317122"/>
            <a:ext cx="744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Pain (cramps, low back pain, headaches)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Discomfort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Bloating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Weight gain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Feeling happier than usual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Feeling sadder than usual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54B3F3"/>
              </a:clrFrom>
              <a:clrTo>
                <a:srgbClr val="54B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666" y="2308174"/>
            <a:ext cx="1497467" cy="2720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0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80212" cy="10969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2BD44"/>
                </a:solidFill>
              </a:rPr>
              <a:t>MATERIALS &amp; SUPPLIES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462089"/>
            <a:ext cx="10515600" cy="0"/>
          </a:xfrm>
          <a:prstGeom prst="line">
            <a:avLst/>
          </a:prstGeom>
          <a:ln w="57150">
            <a:solidFill>
              <a:srgbClr val="82BD4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0082" y="2130428"/>
            <a:ext cx="54428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i="1" dirty="0"/>
              <a:t>Menstrual materials</a:t>
            </a:r>
            <a:r>
              <a:rPr lang="en-US" sz="2000" dirty="0"/>
              <a:t> refers to the materials used to catch blood. This could be a pad, piece of cloth, tampon, cup or any other preferred method. </a:t>
            </a:r>
          </a:p>
          <a:p>
            <a:pPr lvl="0"/>
            <a:endParaRPr lang="en-US" sz="2000" dirty="0"/>
          </a:p>
          <a:p>
            <a:pPr lvl="0"/>
            <a:r>
              <a:rPr lang="en-US" sz="2000" b="1" i="1" dirty="0"/>
              <a:t>Menstrual Supplies</a:t>
            </a:r>
            <a:r>
              <a:rPr lang="en-US" sz="2000" dirty="0"/>
              <a:t> refers to the other supportive items needed to support the management of menstruation (e.g. soap, a bucket, underwear, a clothesline). 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4961972"/>
            <a:ext cx="5057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Providing only pads (or cloth) is not enough!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30" y="439738"/>
            <a:ext cx="970195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27075" r="13772" b="2677"/>
          <a:stretch/>
        </p:blipFill>
        <p:spPr>
          <a:xfrm>
            <a:off x="6215063" y="1814508"/>
            <a:ext cx="5044697" cy="45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2445</Words>
  <Application>Microsoft Macintosh PowerPoint</Application>
  <PresentationFormat>Widescreen</PresentationFormat>
  <Paragraphs>278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INTEGRATING MENSTRUAL HYGIENE MANAGEMENT INTO HUMANITARIAN RESPONSE</vt:lpstr>
      <vt:lpstr>OVERVIEW</vt:lpstr>
      <vt:lpstr>MODULE 1</vt:lpstr>
      <vt:lpstr>PowerPoint Presentation</vt:lpstr>
      <vt:lpstr>PowerPoint Presentation</vt:lpstr>
      <vt:lpstr>MENSTRUATION</vt:lpstr>
      <vt:lpstr>PowerPoint Presentation</vt:lpstr>
      <vt:lpstr>SYMPTOMS</vt:lpstr>
      <vt:lpstr>MATERIALS &amp; SUPPLIES</vt:lpstr>
      <vt:lpstr>MATERIALS &amp; SUPPLIES</vt:lpstr>
      <vt:lpstr>VARIATION</vt:lpstr>
      <vt:lpstr>MODULE 1 SECTION 2</vt:lpstr>
      <vt:lpstr>BARRIERS TO MANAGING MENSTRUATION</vt:lpstr>
      <vt:lpstr>PowerPoint Presentation</vt:lpstr>
      <vt:lpstr>PowerPoint Presentation</vt:lpstr>
      <vt:lpstr>LACK OF INFORMATION ON MENSTRUATION</vt:lpstr>
      <vt:lpstr>CULTURAL TABOOS AND RESTRICTIONS</vt:lpstr>
      <vt:lpstr>PowerPoint Presentation</vt:lpstr>
      <vt:lpstr>PowerPoint Presentation</vt:lpstr>
      <vt:lpstr>PowerPoint Presentation</vt:lpstr>
      <vt:lpstr>MODULE 2</vt:lpstr>
      <vt:lpstr>MODULE 2 SECTION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2 SECTION 2</vt:lpstr>
      <vt:lpstr>WASH</vt:lpstr>
      <vt:lpstr>PowerPoint Presentation</vt:lpstr>
      <vt:lpstr>PowerPoint Presentation</vt:lpstr>
      <vt:lpstr>WASH –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2 SECTION 3</vt:lpstr>
      <vt:lpstr>MHM CHALLENGES - TRANSIT</vt:lpstr>
      <vt:lpstr>PowerPoint Presentation</vt:lpstr>
      <vt:lpstr>MHM CHALLENGES - DISABILITY</vt:lpstr>
      <vt:lpstr>PowerPoint Presentation</vt:lpstr>
      <vt:lpstr>ADDITIONAL MHM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MENSTRUAL HYGIENE MANAGEMENT INTO HUMANITARIAN RESPONSE</dc:title>
  <dc:creator>Microsoft Office User</dc:creator>
  <cp:lastModifiedBy>Maggie Schmitt</cp:lastModifiedBy>
  <cp:revision>131</cp:revision>
  <dcterms:created xsi:type="dcterms:W3CDTF">2017-07-18T18:09:50Z</dcterms:created>
  <dcterms:modified xsi:type="dcterms:W3CDTF">2021-07-02T15:47:17Z</dcterms:modified>
</cp:coreProperties>
</file>