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91" r:id="rId1"/>
  </p:sldMasterIdLst>
  <p:notesMasterIdLst>
    <p:notesMasterId r:id="rId17"/>
  </p:notesMasterIdLst>
  <p:handoutMasterIdLst>
    <p:handoutMasterId r:id="rId18"/>
  </p:handoutMasterIdLst>
  <p:sldIdLst>
    <p:sldId id="343" r:id="rId2"/>
    <p:sldId id="344" r:id="rId3"/>
    <p:sldId id="345" r:id="rId4"/>
    <p:sldId id="356" r:id="rId5"/>
    <p:sldId id="346" r:id="rId6"/>
    <p:sldId id="347" r:id="rId7"/>
    <p:sldId id="348" r:id="rId8"/>
    <p:sldId id="357" r:id="rId9"/>
    <p:sldId id="349" r:id="rId10"/>
    <p:sldId id="350" r:id="rId11"/>
    <p:sldId id="351" r:id="rId12"/>
    <p:sldId id="352" r:id="rId13"/>
    <p:sldId id="353" r:id="rId14"/>
    <p:sldId id="354" r:id="rId15"/>
    <p:sldId id="355" r:id="rId16"/>
  </p:sldIdLst>
  <p:sldSz cx="9144000" cy="6858000" type="screen4x3"/>
  <p:notesSz cx="7315200" cy="9601200"/>
  <p:custDataLst>
    <p:tags r:id="rId20"/>
  </p:custDataLst>
  <p:defaultTextStyle>
    <a:defPPr>
      <a:defRPr lang="en-US"/>
    </a:defPPr>
    <a:lvl1pPr marL="0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2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8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5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0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7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3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69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B42AF90-F584-4D9C-843F-62800FD55B5E}">
          <p14:sldIdLst>
            <p14:sldId id="343"/>
            <p14:sldId id="344"/>
          </p14:sldIdLst>
        </p14:section>
        <p14:section name="Tasks" id="{464A6FE1-B599-440E-B0B1-7781BE71AED9}">
          <p14:sldIdLst>
            <p14:sldId id="345"/>
            <p14:sldId id="356"/>
            <p14:sldId id="346"/>
            <p14:sldId id="347"/>
            <p14:sldId id="348"/>
            <p14:sldId id="357"/>
            <p14:sldId id="349"/>
            <p14:sldId id="350"/>
            <p14:sldId id="351"/>
            <p14:sldId id="352"/>
            <p14:sldId id="353"/>
            <p14:sldId id="354"/>
            <p14:sldId id="35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384">
          <p15:clr>
            <a:srgbClr val="A4A3A4"/>
          </p15:clr>
        </p15:guide>
        <p15:guide id="2" pos="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lumbia University" initials="CU" lastIdx="11" clrIdx="0"/>
  <p:cmAuthor id="1" name="Cheng, Freddy" initials="FC" lastIdx="1" clrIdx="1"/>
  <p:cmAuthor id="2" name="Maria O'Brien" initials="MO" lastIdx="1" clrIdx="2"/>
  <p:cmAuthor id="3" name="Schaer, Harris M." initials="SHM" lastIdx="2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8323"/>
    <a:srgbClr val="1D2763"/>
    <a:srgbClr val="389DAA"/>
    <a:srgbClr val="A9B52A"/>
    <a:srgbClr val="641868"/>
    <a:srgbClr val="D33320"/>
    <a:srgbClr val="286FB7"/>
    <a:srgbClr val="4990D7"/>
    <a:srgbClr val="89B2DB"/>
    <a:srgbClr val="2F64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49" autoAdjust="0"/>
    <p:restoredTop sz="92351" autoAdjust="0"/>
  </p:normalViewPr>
  <p:slideViewPr>
    <p:cSldViewPr>
      <p:cViewPr varScale="1">
        <p:scale>
          <a:sx n="83" d="100"/>
          <a:sy n="83" d="100"/>
        </p:scale>
        <p:origin x="-816" y="-32"/>
      </p:cViewPr>
      <p:guideLst>
        <p:guide orient="horz" pos="384"/>
        <p:guide pos="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786" y="-11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gs" Target="tags/tag1.xml"/><Relationship Id="rId21" Type="http://schemas.openxmlformats.org/officeDocument/2006/relationships/commentAuthors" Target="commentAuthors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3170582" cy="480886"/>
          </a:xfrm>
          <a:prstGeom prst="rect">
            <a:avLst/>
          </a:prstGeom>
        </p:spPr>
        <p:txBody>
          <a:bodyPr vert="horz" lIns="81432" tIns="40715" rIns="81432" bIns="40715" rtlCol="0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8" y="2"/>
            <a:ext cx="3170582" cy="480886"/>
          </a:xfrm>
          <a:prstGeom prst="rect">
            <a:avLst/>
          </a:prstGeom>
        </p:spPr>
        <p:txBody>
          <a:bodyPr vert="horz" lIns="81432" tIns="40715" rIns="81432" bIns="40715" rtlCol="0"/>
          <a:lstStyle>
            <a:lvl1pPr algn="r">
              <a:defRPr sz="1000"/>
            </a:lvl1pPr>
          </a:lstStyle>
          <a:p>
            <a:fld id="{42DE4DD6-0497-4073-A07F-BACAF3B5AA44}" type="datetimeFigureOut">
              <a:rPr lang="en-US" smtClean="0"/>
              <a:t>1/21/16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118663"/>
            <a:ext cx="3170582" cy="480886"/>
          </a:xfrm>
          <a:prstGeom prst="rect">
            <a:avLst/>
          </a:prstGeom>
        </p:spPr>
        <p:txBody>
          <a:bodyPr vert="horz" lIns="81432" tIns="40715" rIns="81432" bIns="40715" rtlCol="0" anchor="b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8" y="9118663"/>
            <a:ext cx="3170582" cy="480886"/>
          </a:xfrm>
          <a:prstGeom prst="rect">
            <a:avLst/>
          </a:prstGeom>
        </p:spPr>
        <p:txBody>
          <a:bodyPr vert="horz" lIns="81432" tIns="40715" rIns="81432" bIns="40715" rtlCol="0" anchor="b"/>
          <a:lstStyle>
            <a:lvl1pPr algn="r">
              <a:defRPr sz="1000"/>
            </a:lvl1pPr>
          </a:lstStyle>
          <a:p>
            <a:fld id="{889A981B-1A9B-4905-B523-5D15ED530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18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169920" cy="480060"/>
          </a:xfrm>
          <a:prstGeom prst="rect">
            <a:avLst/>
          </a:prstGeom>
        </p:spPr>
        <p:txBody>
          <a:bodyPr vert="horz" lIns="82605" tIns="41302" rIns="82605" bIns="41302" rtlCol="0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3"/>
            <a:ext cx="3169920" cy="480060"/>
          </a:xfrm>
          <a:prstGeom prst="rect">
            <a:avLst/>
          </a:prstGeom>
        </p:spPr>
        <p:txBody>
          <a:bodyPr vert="horz" lIns="82605" tIns="41302" rIns="82605" bIns="41302" rtlCol="0"/>
          <a:lstStyle>
            <a:lvl1pPr algn="r">
              <a:defRPr sz="1000"/>
            </a:lvl1pPr>
          </a:lstStyle>
          <a:p>
            <a:fld id="{B1EB5D17-1482-4B71-829E-DEE524F3DC4D}" type="datetimeFigureOut">
              <a:rPr lang="en-US" smtClean="0"/>
              <a:t>1/21/16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2188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2605" tIns="41302" rIns="82605" bIns="4130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82605" tIns="41302" rIns="82605" bIns="4130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82605" tIns="41302" rIns="82605" bIns="41302" rtlCol="0" anchor="b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82605" tIns="41302" rIns="82605" bIns="41302" rtlCol="0" anchor="b"/>
          <a:lstStyle>
            <a:lvl1pPr algn="r">
              <a:defRPr sz="1000"/>
            </a:lvl1pPr>
          </a:lstStyle>
          <a:p>
            <a:fld id="{45F8B6A7-DB98-47EE-9BB0-6897AB4B3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15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2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8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85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30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7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23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69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644786"/>
            <a:ext cx="7772400" cy="1470025"/>
          </a:xfrm>
        </p:spPr>
        <p:txBody>
          <a:bodyPr>
            <a:normAutofit/>
          </a:bodyPr>
          <a:lstStyle>
            <a:lvl1pPr>
              <a:defRPr sz="5400" b="1" cap="all" baseline="0">
                <a:latin typeface="Avenir LT Std 55 Roman" pitchFamily="34" charset="0"/>
              </a:defRPr>
            </a:lvl1pPr>
          </a:lstStyle>
          <a:p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>
                    <a:lumMod val="75000"/>
                  </a:schemeClr>
                </a:solidFill>
                <a:latin typeface="Bell MT" pitchFamily="18" charset="0"/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663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50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2" indent="0">
              <a:buNone/>
              <a:defRPr sz="1000"/>
            </a:lvl3pPr>
            <a:lvl4pPr marL="1371438" indent="0">
              <a:buNone/>
              <a:defRPr sz="900"/>
            </a:lvl4pPr>
            <a:lvl5pPr marL="1828585" indent="0">
              <a:buNone/>
              <a:defRPr sz="900"/>
            </a:lvl5pPr>
            <a:lvl6pPr marL="2285730" indent="0">
              <a:buNone/>
              <a:defRPr sz="900"/>
            </a:lvl6pPr>
            <a:lvl7pPr marL="2742877" indent="0">
              <a:buNone/>
              <a:defRPr sz="900"/>
            </a:lvl7pPr>
            <a:lvl8pPr marL="3200023" indent="0">
              <a:buNone/>
              <a:defRPr sz="900"/>
            </a:lvl8pPr>
            <a:lvl9pPr marL="365716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1441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5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6" indent="0">
              <a:buNone/>
              <a:defRPr sz="2800"/>
            </a:lvl2pPr>
            <a:lvl3pPr marL="914292" indent="0">
              <a:buNone/>
              <a:defRPr sz="2400"/>
            </a:lvl3pPr>
            <a:lvl4pPr marL="1371438" indent="0">
              <a:buNone/>
              <a:defRPr sz="2000"/>
            </a:lvl4pPr>
            <a:lvl5pPr marL="1828585" indent="0">
              <a:buNone/>
              <a:defRPr sz="2000"/>
            </a:lvl5pPr>
            <a:lvl6pPr marL="2285730" indent="0">
              <a:buNone/>
              <a:defRPr sz="2000"/>
            </a:lvl6pPr>
            <a:lvl7pPr marL="2742877" indent="0">
              <a:buNone/>
              <a:defRPr sz="2000"/>
            </a:lvl7pPr>
            <a:lvl8pPr marL="3200023" indent="0">
              <a:buNone/>
              <a:defRPr sz="2000"/>
            </a:lvl8pPr>
            <a:lvl9pPr marL="3657169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7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2" indent="0">
              <a:buNone/>
              <a:defRPr sz="1000"/>
            </a:lvl3pPr>
            <a:lvl4pPr marL="1371438" indent="0">
              <a:buNone/>
              <a:defRPr sz="900"/>
            </a:lvl4pPr>
            <a:lvl5pPr marL="1828585" indent="0">
              <a:buNone/>
              <a:defRPr sz="900"/>
            </a:lvl5pPr>
            <a:lvl6pPr marL="2285730" indent="0">
              <a:buNone/>
              <a:defRPr sz="900"/>
            </a:lvl6pPr>
            <a:lvl7pPr marL="2742877" indent="0">
              <a:buNone/>
              <a:defRPr sz="900"/>
            </a:lvl7pPr>
            <a:lvl8pPr marL="3200023" indent="0">
              <a:buNone/>
              <a:defRPr sz="900"/>
            </a:lvl8pPr>
            <a:lvl9pPr marL="365716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3997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85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5"/>
            <a:ext cx="8229600" cy="467359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878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600205"/>
            <a:ext cx="6477000" cy="467359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386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60701"/>
            <a:ext cx="8229600" cy="1362075"/>
          </a:xfrm>
          <a:ln>
            <a:noFill/>
          </a:ln>
        </p:spPr>
        <p:txBody>
          <a:bodyPr anchor="b"/>
          <a:lstStyle>
            <a:lvl1pPr algn="l">
              <a:defRPr sz="5400" b="1" cap="all">
                <a:latin typeface="Tw Cen MT Condensed" panose="020B0606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468813"/>
            <a:ext cx="8229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1pPr>
            <a:lvl2pPr marL="4571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9270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745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2" indent="0">
              <a:buNone/>
              <a:defRPr sz="1800" b="1"/>
            </a:lvl3pPr>
            <a:lvl4pPr marL="1371438" indent="0">
              <a:buNone/>
              <a:defRPr sz="1600" b="1"/>
            </a:lvl4pPr>
            <a:lvl5pPr marL="1828585" indent="0">
              <a:buNone/>
              <a:defRPr sz="1600" b="1"/>
            </a:lvl5pPr>
            <a:lvl6pPr marL="2285730" indent="0">
              <a:buNone/>
              <a:defRPr sz="1600" b="1"/>
            </a:lvl6pPr>
            <a:lvl7pPr marL="2742877" indent="0">
              <a:buNone/>
              <a:defRPr sz="1600" b="1"/>
            </a:lvl7pPr>
            <a:lvl8pPr marL="3200023" indent="0">
              <a:buNone/>
              <a:defRPr sz="1600" b="1"/>
            </a:lvl8pPr>
            <a:lvl9pPr marL="365716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2" indent="0">
              <a:buNone/>
              <a:defRPr sz="1800" b="1"/>
            </a:lvl3pPr>
            <a:lvl4pPr marL="1371438" indent="0">
              <a:buNone/>
              <a:defRPr sz="1600" b="1"/>
            </a:lvl4pPr>
            <a:lvl5pPr marL="1828585" indent="0">
              <a:buNone/>
              <a:defRPr sz="1600" b="1"/>
            </a:lvl5pPr>
            <a:lvl6pPr marL="2285730" indent="0">
              <a:buNone/>
              <a:defRPr sz="1600" b="1"/>
            </a:lvl6pPr>
            <a:lvl7pPr marL="2742877" indent="0">
              <a:buNone/>
              <a:defRPr sz="1600" b="1"/>
            </a:lvl7pPr>
            <a:lvl8pPr marL="3200023" indent="0">
              <a:buNone/>
              <a:defRPr sz="1600" b="1"/>
            </a:lvl8pPr>
            <a:lvl9pPr marL="365716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538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704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9433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14400"/>
          </a:xfrm>
          <a:prstGeom prst="rect">
            <a:avLst/>
          </a:prstGeom>
          <a:ln>
            <a:noFill/>
          </a:ln>
        </p:spPr>
        <p:txBody>
          <a:bodyPr vert="horz" lIns="91429" tIns="45714" rIns="91429" bIns="45714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marL="742862" marR="0" lvl="1" indent="-285717" algn="l" defTabSz="91429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en-US" sz="2400" b="1" dirty="0" smtClean="0">
                <a:solidFill>
                  <a:srgbClr val="FFC000"/>
                </a:solidFill>
              </a:rPr>
              <a:t>Accent color can be used thus to highlight content</a:t>
            </a:r>
            <a:endParaRPr lang="en-US" sz="2400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4"/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 flipH="1">
            <a:off x="2514600" y="381000"/>
            <a:ext cx="64008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H="1">
            <a:off x="152400" y="6614011"/>
            <a:ext cx="8839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21454" y="6597134"/>
            <a:ext cx="43574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 smtClean="0"/>
              <a:t>P</a:t>
            </a:r>
            <a:fld id="{11345B3D-9E2B-4648-B8DA-C1967F580BC1}" type="slidenum">
              <a:rPr lang="en-US" sz="600" smtClean="0"/>
              <a:pPr algn="ctr"/>
              <a:t>‹#›</a:t>
            </a:fld>
            <a:endParaRPr lang="en-US" sz="1600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152401"/>
            <a:ext cx="2133599" cy="267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0936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702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defTabSz="914292" rtl="0" eaLnBrk="1" latinLnBrk="0" hangingPunct="1">
        <a:spcBef>
          <a:spcPct val="0"/>
        </a:spcBef>
        <a:buNone/>
        <a:defRPr sz="4200" b="1" i="0" kern="1200">
          <a:solidFill>
            <a:srgbClr val="286FB7"/>
          </a:solidFill>
          <a:effectLst/>
          <a:latin typeface="Arial"/>
          <a:ea typeface="+mj-ea"/>
          <a:cs typeface="Arial"/>
        </a:defRPr>
      </a:lvl1pPr>
    </p:titleStyle>
    <p:bodyStyle>
      <a:lvl1pPr marL="342860" indent="-342860" algn="l" defTabSz="91429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rgbClr val="286FB7"/>
          </a:solidFill>
          <a:effectLst/>
          <a:latin typeface="+mn-lt"/>
          <a:ea typeface="+mn-ea"/>
          <a:cs typeface="+mn-cs"/>
        </a:defRPr>
      </a:lvl1pPr>
      <a:lvl2pPr marL="742862" marR="0" indent="-285717" algn="l" defTabSz="91429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itchFamily="34" charset="0"/>
        <a:buChar char="–"/>
        <a:tabLst/>
        <a:defRPr sz="2400" kern="1200">
          <a:solidFill>
            <a:srgbClr val="E68323"/>
          </a:solidFill>
          <a:effectLst/>
          <a:latin typeface="+mn-lt"/>
          <a:ea typeface="+mn-ea"/>
          <a:cs typeface="+mn-cs"/>
        </a:defRPr>
      </a:lvl2pPr>
      <a:lvl3pPr marL="1142865" indent="-228573" algn="l" defTabSz="9142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286FB7"/>
          </a:solidFill>
          <a:effectLst/>
          <a:latin typeface="+mn-lt"/>
          <a:ea typeface="+mn-ea"/>
          <a:cs typeface="+mn-cs"/>
        </a:defRPr>
      </a:lvl3pPr>
      <a:lvl4pPr marL="1600012" indent="-228573" algn="l" defTabSz="914292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rgbClr val="286FB7"/>
          </a:solidFill>
          <a:effectLst/>
          <a:latin typeface="+mn-lt"/>
          <a:ea typeface="+mn-ea"/>
          <a:cs typeface="+mn-cs"/>
        </a:defRPr>
      </a:lvl4pPr>
      <a:lvl5pPr marL="2057158" marR="0" indent="-228573" algn="l" defTabSz="91429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itchFamily="34" charset="0"/>
        <a:buChar char="»"/>
        <a:tabLst/>
        <a:defRPr sz="2600" kern="1200">
          <a:solidFill>
            <a:srgbClr val="286FB7"/>
          </a:solidFill>
          <a:effectLst/>
          <a:latin typeface="+mn-lt"/>
          <a:ea typeface="+mn-ea"/>
          <a:cs typeface="+mn-cs"/>
        </a:defRPr>
      </a:lvl5pPr>
      <a:lvl6pPr marL="2514304" indent="-228573" algn="l" defTabSz="9142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0" indent="-228573" algn="l" defTabSz="9142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7" indent="-228573" algn="l" defTabSz="9142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2" indent="-228573" algn="l" defTabSz="9142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2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8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5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0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7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3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9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s://www.mailman.columbia.edu/sites/default/files/legacy/paper_reduction_certification_program_signaturepledge.doc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Columbia University – </a:t>
            </a:r>
            <a:br>
              <a:rPr lang="en-US" sz="3600" dirty="0" smtClean="0"/>
            </a:br>
            <a:r>
              <a:rPr lang="en-US" sz="3600" dirty="0" smtClean="0"/>
              <a:t>Paper Reduction Certification Report</a:t>
            </a:r>
            <a:endParaRPr lang="en-US" sz="3600" dirty="0"/>
          </a:p>
        </p:txBody>
      </p:sp>
      <p:pic>
        <p:nvPicPr>
          <p:cNvPr id="1026" name="Picture 2" descr="http://zerowaste.uoregon.edu/sticker_JPGs/usewisel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886200"/>
            <a:ext cx="466725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0691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rinters defaults set </a:t>
            </a:r>
            <a:r>
              <a:rPr lang="en-US" dirty="0"/>
              <a:t>to duplex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Team must set all central printers/copiers to default to duplex (double-sided) printing and copying</a:t>
            </a:r>
          </a:p>
          <a:p>
            <a:pPr lvl="1"/>
            <a:r>
              <a:rPr lang="en-US" dirty="0" smtClean="0"/>
              <a:t>Attach photo of printer/copier screen settings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243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Recycled paper scrap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Create a recycled paper box for the team or department</a:t>
            </a:r>
          </a:p>
          <a:p>
            <a:pPr lvl="1"/>
            <a:r>
              <a:rPr lang="en-US" dirty="0" smtClean="0"/>
              <a:t>For use as scrap paper or to print on</a:t>
            </a:r>
          </a:p>
          <a:p>
            <a:pPr lvl="1"/>
            <a:r>
              <a:rPr lang="en-US" dirty="0" smtClean="0"/>
              <a:t>Attach photo of scrap box</a:t>
            </a:r>
          </a:p>
          <a:p>
            <a:r>
              <a:rPr lang="en-US" i="1" dirty="0" smtClean="0"/>
              <a:t>Optional Elective</a:t>
            </a:r>
          </a:p>
        </p:txBody>
      </p:sp>
    </p:spTree>
    <p:extLst>
      <p:ext uri="{BB962C8B-B14F-4D97-AF65-F5344CB8AC3E}">
        <p14:creationId xmlns:p14="http://schemas.microsoft.com/office/powerpoint/2010/main" val="4251871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Promote paper </a:t>
            </a:r>
            <a:r>
              <a:rPr lang="en-US" dirty="0" smtClean="0"/>
              <a:t>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Post MSPH-endorsed signage about the paper reduction initiative</a:t>
            </a:r>
          </a:p>
          <a:p>
            <a:pPr lvl="1"/>
            <a:r>
              <a:rPr lang="en-US" dirty="0" smtClean="0"/>
              <a:t>Above all printers in the team’s area</a:t>
            </a:r>
          </a:p>
          <a:p>
            <a:pPr lvl="1"/>
            <a:r>
              <a:rPr lang="en-US" dirty="0" smtClean="0"/>
              <a:t>Attach photo(s) of signage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99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honor </a:t>
            </a:r>
            <a:r>
              <a:rPr lang="en-US" dirty="0"/>
              <a:t>c</a:t>
            </a:r>
            <a:r>
              <a:rPr lang="en-US" dirty="0" smtClean="0"/>
              <a:t>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Team members must pledge to support paperless meetings</a:t>
            </a:r>
          </a:p>
          <a:p>
            <a:pPr lvl="1"/>
            <a:r>
              <a:rPr lang="en-US" dirty="0" smtClean="0"/>
              <a:t>Send out materials in advance via email</a:t>
            </a:r>
          </a:p>
          <a:p>
            <a:pPr lvl="1"/>
            <a:r>
              <a:rPr lang="en-US" dirty="0" smtClean="0"/>
              <a:t>Project agendas and documents on a screen</a:t>
            </a:r>
          </a:p>
          <a:p>
            <a:pPr lvl="1"/>
            <a:r>
              <a:rPr lang="en-US" dirty="0" smtClean="0"/>
              <a:t>Attach scanned signature checklist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980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Paperless </a:t>
            </a:r>
            <a:r>
              <a:rPr lang="en-US" dirty="0" smtClean="0"/>
              <a:t>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Host </a:t>
            </a:r>
            <a:r>
              <a:rPr lang="en-US" dirty="0" smtClean="0"/>
              <a:t>3 separate small meetings (3+ </a:t>
            </a:r>
            <a:r>
              <a:rPr lang="en-US" dirty="0"/>
              <a:t>people) where no paper is used</a:t>
            </a:r>
          </a:p>
          <a:p>
            <a:pPr lvl="1"/>
            <a:r>
              <a:rPr lang="en-US" dirty="0"/>
              <a:t>Attach photo(s) from </a:t>
            </a:r>
            <a:r>
              <a:rPr lang="en-US" dirty="0" smtClean="0"/>
              <a:t>meetings</a:t>
            </a:r>
          </a:p>
          <a:p>
            <a:r>
              <a:rPr lang="en-US" i="1" dirty="0"/>
              <a:t>Optional </a:t>
            </a:r>
            <a:r>
              <a:rPr lang="en-US" i="1" dirty="0" smtClean="0"/>
              <a:t>Elective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52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Recycled paper </a:t>
            </a:r>
            <a:r>
              <a:rPr lang="en-US" dirty="0" smtClean="0"/>
              <a:t>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Team has committed to purchase </a:t>
            </a:r>
            <a:r>
              <a:rPr lang="en-US" u="sng" dirty="0" smtClean="0"/>
              <a:t>30% or higher </a:t>
            </a:r>
            <a:r>
              <a:rPr lang="en-US" dirty="0" smtClean="0"/>
              <a:t>recycled-content paper</a:t>
            </a:r>
          </a:p>
          <a:p>
            <a:pPr lvl="1"/>
            <a:r>
              <a:rPr lang="en-US" dirty="0" smtClean="0"/>
              <a:t>Note: price is currently the same as standard paper</a:t>
            </a:r>
          </a:p>
          <a:p>
            <a:pPr lvl="1"/>
            <a:r>
              <a:rPr lang="en-US" dirty="0" smtClean="0"/>
              <a:t>Recycled-content paper must constitute </a:t>
            </a:r>
            <a:r>
              <a:rPr lang="en-US" dirty="0" smtClean="0"/>
              <a:t>half or </a:t>
            </a:r>
            <a:r>
              <a:rPr lang="en-US" dirty="0" smtClean="0"/>
              <a:t>more of paper used by team</a:t>
            </a:r>
          </a:p>
          <a:p>
            <a:pPr lvl="1"/>
            <a:r>
              <a:rPr lang="en-US" dirty="0" smtClean="0"/>
              <a:t>Attach email statement from Department Administrator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465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/>
          <a:lstStyle/>
          <a:p>
            <a:r>
              <a:rPr lang="en-US" dirty="0" smtClean="0"/>
              <a:t>Paper Reduction</a:t>
            </a:r>
            <a:br>
              <a:rPr lang="en-US" dirty="0" smtClean="0"/>
            </a:br>
            <a:r>
              <a:rPr lang="en-US" dirty="0" smtClean="0"/>
              <a:t>Requested Certification Level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828800"/>
            <a:ext cx="1371600" cy="1976369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896" y="1838325"/>
            <a:ext cx="1371600" cy="19763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948" y="3805169"/>
            <a:ext cx="1828800" cy="2655545"/>
          </a:xfrm>
          <a:prstGeom prst="rect">
            <a:avLst/>
          </a:prstGeom>
        </p:spPr>
      </p:pic>
      <p:pic>
        <p:nvPicPr>
          <p:cNvPr id="2050" name="Picture 2" descr="http://headshots.columbiaprofiles.org/crown-01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276600"/>
            <a:ext cx="2495550" cy="376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578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E68323"/>
                </a:solidFill>
              </a:rPr>
              <a:t>Bronze Certification Report</a:t>
            </a:r>
            <a:endParaRPr lang="en-US" dirty="0">
              <a:solidFill>
                <a:srgbClr val="E6832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Table of Tasks</a:t>
            </a:r>
          </a:p>
          <a:p>
            <a:pPr marL="914345" lvl="1" indent="-457200">
              <a:buAutoNum type="arabicPeriod"/>
            </a:pPr>
            <a:r>
              <a:rPr lang="en-US" dirty="0" smtClean="0"/>
              <a:t>Team pledge</a:t>
            </a:r>
          </a:p>
          <a:p>
            <a:pPr marL="914345" lvl="1" indent="-457200">
              <a:buAutoNum type="arabicPeriod"/>
            </a:pPr>
            <a:r>
              <a:rPr lang="en-US" dirty="0" smtClean="0"/>
              <a:t>Email paper </a:t>
            </a:r>
            <a:r>
              <a:rPr lang="en-US" dirty="0"/>
              <a:t>r</a:t>
            </a:r>
            <a:r>
              <a:rPr lang="en-US" dirty="0" smtClean="0"/>
              <a:t>eduction tips</a:t>
            </a:r>
          </a:p>
          <a:p>
            <a:pPr marL="914345" lvl="1" indent="-457200">
              <a:buAutoNum type="arabicPeriod"/>
            </a:pPr>
            <a:r>
              <a:rPr lang="en-US" dirty="0" smtClean="0"/>
              <a:t>Paper reduction on staff meeting agendas</a:t>
            </a:r>
          </a:p>
          <a:p>
            <a:pPr marL="914345" lvl="1" indent="-457200">
              <a:buAutoNum type="arabicPeriod"/>
            </a:pPr>
            <a:r>
              <a:rPr lang="en-US" dirty="0" smtClean="0"/>
              <a:t>Team email signatures</a:t>
            </a:r>
          </a:p>
          <a:p>
            <a:pPr marL="914345" lvl="1" indent="-457200">
              <a:buAutoNum type="arabicPeriod"/>
            </a:pPr>
            <a:r>
              <a:rPr lang="en-US" dirty="0" smtClean="0"/>
              <a:t>Desktop printer-less day, 1 day/week</a:t>
            </a:r>
          </a:p>
          <a:p>
            <a:pPr marL="914345" lvl="1" indent="-457200">
              <a:buAutoNum type="arabicPeriod"/>
            </a:pPr>
            <a:r>
              <a:rPr lang="en-US" dirty="0" smtClean="0"/>
              <a:t>Visit from the Sustainability Office</a:t>
            </a:r>
          </a:p>
          <a:p>
            <a:pPr marL="914345" lvl="1" indent="-457200">
              <a:buAutoNum type="arabicPeriod"/>
            </a:pPr>
            <a:r>
              <a:rPr lang="en-US" dirty="0" smtClean="0"/>
              <a:t>Printers defaults set to duplex</a:t>
            </a:r>
          </a:p>
          <a:p>
            <a:pPr marL="914345" lvl="1" indent="-457200">
              <a:buAutoNum type="arabicPeriod"/>
            </a:pPr>
            <a:r>
              <a:rPr lang="en-US" i="1" dirty="0" smtClean="0"/>
              <a:t>Recycled paper scrap box – Optional Elective</a:t>
            </a:r>
          </a:p>
          <a:p>
            <a:pPr marL="914345" lvl="1" indent="-457200">
              <a:buAutoNum type="arabicPeriod"/>
            </a:pPr>
            <a:r>
              <a:rPr lang="en-US" dirty="0" smtClean="0"/>
              <a:t>Promote paper reduction</a:t>
            </a:r>
          </a:p>
          <a:p>
            <a:pPr marL="914345" lvl="1" indent="-457200">
              <a:buAutoNum type="arabicPeriod"/>
            </a:pPr>
            <a:r>
              <a:rPr lang="en-US" dirty="0" smtClean="0"/>
              <a:t>Meeting honor code</a:t>
            </a:r>
          </a:p>
          <a:p>
            <a:pPr marL="914345" lvl="1" indent="-457200">
              <a:buAutoNum type="arabicPeriod"/>
            </a:pPr>
            <a:r>
              <a:rPr lang="en-US" i="1" dirty="0" smtClean="0"/>
              <a:t>Paperless meetings, </a:t>
            </a:r>
            <a:r>
              <a:rPr lang="en-US" i="1" u="sng" dirty="0" smtClean="0"/>
              <a:t>Bronze</a:t>
            </a:r>
            <a:r>
              <a:rPr lang="en-US" i="1" dirty="0" smtClean="0"/>
              <a:t> – Optional Elective</a:t>
            </a:r>
          </a:p>
          <a:p>
            <a:pPr marL="914345" lvl="1" indent="-457200">
              <a:buAutoNum type="arabicPeriod"/>
            </a:pPr>
            <a:r>
              <a:rPr lang="en-US" dirty="0" smtClean="0"/>
              <a:t>Recycled paper policy, </a:t>
            </a:r>
            <a:r>
              <a:rPr lang="en-US" u="sng" dirty="0" smtClean="0"/>
              <a:t>Bronze</a:t>
            </a:r>
          </a:p>
          <a:p>
            <a:pPr marL="914345" lvl="1" indent="-457200">
              <a:buAutoNum type="arabicPeriod"/>
            </a:pPr>
            <a:endParaRPr lang="en-US" dirty="0" smtClean="0"/>
          </a:p>
          <a:p>
            <a:pPr marL="914345" lvl="1" indent="-457200">
              <a:buAutoNum type="arabicPeriod"/>
            </a:pPr>
            <a:endParaRPr lang="en-US" dirty="0" smtClean="0"/>
          </a:p>
          <a:p>
            <a:pPr marL="914345" lvl="1" indent="-457200">
              <a:buAutoNum type="arabicPeriod"/>
            </a:pPr>
            <a:endParaRPr lang="en-US" dirty="0"/>
          </a:p>
        </p:txBody>
      </p:sp>
      <p:pic>
        <p:nvPicPr>
          <p:cNvPr id="4" name="Picture 2" descr="http://headshots.columbiaprofiles.org/crown-0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276600"/>
            <a:ext cx="2495550" cy="376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9156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Team pledge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Team members have signed the pledge to participate in the paper reduction program</a:t>
            </a:r>
          </a:p>
          <a:p>
            <a:pPr lvl="1"/>
            <a:r>
              <a:rPr lang="en-US" dirty="0" smtClean="0"/>
              <a:t>Attach completed pledge document in the box to the left</a:t>
            </a:r>
          </a:p>
          <a:p>
            <a:pPr lvl="2"/>
            <a:r>
              <a:rPr lang="en-US" dirty="0" smtClean="0"/>
              <a:t>Pledge doc available </a:t>
            </a:r>
            <a:r>
              <a:rPr lang="en-US" dirty="0" smtClean="0">
                <a:hlinkClick r:id="rId2"/>
              </a:rPr>
              <a:t>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037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Email paper reduction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Attached emails of paper reduction tips</a:t>
            </a:r>
          </a:p>
          <a:p>
            <a:pPr lvl="1"/>
            <a:r>
              <a:rPr lang="en-US" dirty="0" smtClean="0"/>
              <a:t>As sent MONTHLY (or more frequently) by designated Green Champion</a:t>
            </a:r>
          </a:p>
          <a:p>
            <a:pPr lvl="1"/>
            <a:r>
              <a:rPr lang="en-US" dirty="0" smtClean="0"/>
              <a:t>Attach monthly emails directly to this slide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88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Paper reduction at the staff meeting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Team must add paper reduction as a standing agenda item to regular staff meetings</a:t>
            </a:r>
          </a:p>
          <a:p>
            <a:pPr lvl="1"/>
            <a:r>
              <a:rPr lang="en-US" dirty="0" smtClean="0"/>
              <a:t>Or create a separate meeting to discuss progress towards paper reduction and sustainability goals</a:t>
            </a:r>
          </a:p>
          <a:p>
            <a:pPr lvl="1"/>
            <a:r>
              <a:rPr lang="en-US" dirty="0" smtClean="0"/>
              <a:t>Attach .pdf/.doc of meeting agenda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638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Email signatures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Each team member has added “think before printing” to their email signature</a:t>
            </a:r>
          </a:p>
          <a:p>
            <a:pPr lvl="1"/>
            <a:r>
              <a:rPr lang="en-US" dirty="0" smtClean="0"/>
              <a:t>Attach .zip archive of participant emails with signatures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871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Desktop printer-less day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Team members must not use their desktop printers 1 day per week</a:t>
            </a:r>
          </a:p>
          <a:p>
            <a:pPr lvl="1"/>
            <a:r>
              <a:rPr lang="en-US" dirty="0" smtClean="0"/>
              <a:t>Central printers are ok</a:t>
            </a:r>
          </a:p>
          <a:p>
            <a:pPr lvl="1"/>
            <a:r>
              <a:rPr lang="en-US" dirty="0" smtClean="0"/>
              <a:t>Attach .pdf/.doc of pledge?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725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 from sustainability office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Team hosts representatives from Columbia sustainability / environmental stewardship</a:t>
            </a:r>
          </a:p>
          <a:p>
            <a:pPr lvl="1"/>
            <a:r>
              <a:rPr lang="en-US" dirty="0" smtClean="0"/>
              <a:t>Reps will review the certification process and answer questions</a:t>
            </a:r>
          </a:p>
          <a:p>
            <a:pPr lvl="1"/>
            <a:r>
              <a:rPr lang="en-US" dirty="0" smtClean="0"/>
              <a:t>Attach photo(s) of the visit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641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5720&quot;&gt;&lt;property id=&quot;20148&quot; value=&quot;5&quot;/&gt;&lt;property id=&quot;20300&quot; value=&quot;Slide 9 - &amp;quot;Celebrating our leadership&amp;quot;&quot;/&gt;&lt;property id=&quot;20307&quot; value=&quot;277&quot;/&gt;&lt;/object&gt;&lt;object type=&quot;3&quot; unique_id=&quot;16150&quot;&gt;&lt;property id=&quot;20148&quot; value=&quot;5&quot;/&gt;&lt;property id=&quot;20300&quot; value=&quot;Slide 17 - &amp;quot;Staff Awards for Excellence&amp;quot;&quot;/&gt;&lt;property id=&quot;20307&quot; value=&quot;299&quot;/&gt;&lt;/object&gt;&lt;object type=&quot;3&quot; unique_id=&quot;16151&quot;&gt;&lt;property id=&quot;20148&quot; value=&quot;5&quot;/&gt;&lt;property id=&quot;20300&quot; value=&quot;Slide 18 - &amp;quot;Celebrating our leadership&amp;quot;&quot;/&gt;&lt;property id=&quot;20307&quot; value=&quot;302&quot;/&gt;&lt;/object&gt;&lt;object type=&quot;3&quot; unique_id=&quot;16152&quot;&gt;&lt;property id=&quot;20148&quot; value=&quot;5&quot;/&gt;&lt;property id=&quot;20300&quot; value=&quot;Slide 20 - &amp;quot;Dean’s Excellence in Leadership Award&amp;quot;&quot;/&gt;&lt;property id=&quot;20307&quot; value=&quot;301&quot;/&gt;&lt;/object&gt;&lt;object type=&quot;3&quot; unique_id=&quot;16218&quot;&gt;&lt;property id=&quot;20148&quot; value=&quot;5&quot;/&gt;&lt;property id=&quot;20300&quot; value=&quot;Slide 19 - &amp;quot;Dean’s Excellence in Mentoring Award&amp;quot;&quot;/&gt;&lt;property id=&quot;20307&quot; value=&quot;305&quot;/&gt;&lt;/object&gt;&lt;object type=&quot;3&quot; unique_id=&quot;16219&quot;&gt;&lt;property id=&quot;20148&quot; value=&quot;5&quot;/&gt;&lt;property id=&quot;20300&quot; value=&quot;Slide 22 - &amp;quot;Congrats&amp;quot;&quot;/&gt;&lt;property id=&quot;20307&quot; value=&quot;304&quot;/&gt;&lt;/object&gt;&lt;object type=&quot;3&quot; unique_id=&quot;16220&quot;&gt;&lt;property id=&quot;20148&quot; value=&quot;5&quot;/&gt;&lt;property id=&quot;20300&quot; value=&quot;Slide 23 - &amp;quot;Public Health Innovation Contest (tbd)&amp;quot;&quot;/&gt;&lt;property id=&quot;20307&quot; value=&quot;303&quot;/&gt;&lt;/object&gt;&lt;object type=&quot;3&quot; unique_id=&quot;16221&quot;&gt;&lt;property id=&quot;20148&quot; value=&quot;5&quot;/&gt;&lt;property id=&quot;20300&quot; value=&quot;Slide 26 - &amp;quot;New Faculty&amp;quot;&quot;/&gt;&lt;property id=&quot;20307&quot; value=&quot;306&quot;/&gt;&lt;/object&gt;&lt;object type=&quot;3&quot; unique_id=&quot;16222&quot;&gt;&lt;property id=&quot;20148&quot; value=&quot;5&quot;/&gt;&lt;property id=&quot;20300&quot; value=&quot;Slide 27 - &amp;quot;Promotions&amp;quot;&quot;/&gt;&lt;property id=&quot;20307&quot; value=&quot;307&quot;/&gt;&lt;/object&gt;&lt;object type=&quot;3&quot; unique_id=&quot;16367&quot;&gt;&lt;property id=&quot;20148&quot; value=&quot;5&quot;/&gt;&lt;property id=&quot;20300&quot; value=&quot;Slide 8 - &amp;quot;The Allan Rosenfield Alumni Award for Excellence&amp;quot;&quot;/&gt;&lt;property id=&quot;20307&quot; value=&quot;308&quot;/&gt;&lt;/object&gt;&lt;object type=&quot;3&quot; unique_id=&quot;16501&quot;&gt;&lt;property id=&quot;20148&quot; value=&quot;5&quot;/&gt;&lt;property id=&quot;20300&quot; value=&quot;Slide 10 - &amp;quot;Staff Awards for Excellence&amp;quot;&quot;/&gt;&lt;property id=&quot;20307&quot; value=&quot;315&quot;/&gt;&lt;/object&gt;&lt;object type=&quot;3&quot; unique_id=&quot;16502&quot;&gt;&lt;property id=&quot;20148&quot; value=&quot;5&quot;/&gt;&lt;property id=&quot;20300&quot; value=&quot;Slide 11 - &amp;quot;Staff Awards for Excellence&amp;quot;&quot;/&gt;&lt;property id=&quot;20307&quot; value=&quot;314&quot;/&gt;&lt;/object&gt;&lt;object type=&quot;3&quot; unique_id=&quot;16503&quot;&gt;&lt;property id=&quot;20148&quot; value=&quot;5&quot;/&gt;&lt;property id=&quot;20300&quot; value=&quot;Slide 12 - &amp;quot;Staff Awards for Excellence&amp;quot;&quot;/&gt;&lt;property id=&quot;20307&quot; value=&quot;313&quot;/&gt;&lt;/object&gt;&lt;object type=&quot;3&quot; unique_id=&quot;16504&quot;&gt;&lt;property id=&quot;20148&quot; value=&quot;5&quot;/&gt;&lt;property id=&quot;20300&quot; value=&quot;Slide 13 - &amp;quot;Staff Awards for Excellence&amp;quot;&quot;/&gt;&lt;property id=&quot;20307&quot; value=&quot;312&quot;/&gt;&lt;/object&gt;&lt;object type=&quot;3&quot; unique_id=&quot;16505&quot;&gt;&lt;property id=&quot;20148&quot; value=&quot;5&quot;/&gt;&lt;property id=&quot;20300&quot; value=&quot;Slide 14 - &amp;quot;Staff Awards for Excellence&amp;quot;&quot;/&gt;&lt;property id=&quot;20307&quot; value=&quot;311&quot;/&gt;&lt;/object&gt;&lt;object type=&quot;3&quot; unique_id=&quot;16506&quot;&gt;&lt;property id=&quot;20148&quot; value=&quot;5&quot;/&gt;&lt;property id=&quot;20300&quot; value=&quot;Slide 15 - &amp;quot;Staff Awards for Excellence&amp;quot;&quot;/&gt;&lt;property id=&quot;20307&quot; value=&quot;310&quot;/&gt;&lt;/object&gt;&lt;object type=&quot;3&quot; unique_id=&quot;16507&quot;&gt;&lt;property id=&quot;20148&quot; value=&quot;5&quot;/&gt;&lt;property id=&quot;20300&quot; value=&quot;Slide 16 - &amp;quot;Staff Awards for Excellence&amp;quot;&quot;/&gt;&lt;property id=&quot;20307&quot; value=&quot;309&quot;/&gt;&lt;/object&gt;&lt;object type=&quot;3&quot; unique_id=&quot;16712&quot;&gt;&lt;property id=&quot;20148&quot; value=&quot;5&quot;/&gt;&lt;property id=&quot;20300&quot; value=&quot;Slide 24 - &amp;quot;Celebrating our leadership&amp;quot;&quot;/&gt;&lt;property id=&quot;20307&quot; value=&quot;316&quot;/&gt;&lt;/object&gt;&lt;object type=&quot;3&quot; unique_id=&quot;16713&quot;&gt;&lt;property id=&quot;20148&quot; value=&quot;5&quot;/&gt;&lt;property id=&quot;20300&quot; value=&quot;Slide 25 - &amp;quot;New Leaders&amp;quot;&quot;/&gt;&lt;property id=&quot;20307&quot; value=&quot;317&quot;/&gt;&lt;/object&gt;&lt;object type=&quot;3&quot; unique_id=&quot;16861&quot;&gt;&lt;property id=&quot;20148&quot; value=&quot;5&quot;/&gt;&lt;property id=&quot;20300&quot; value=&quot;Slide 28 - &amp;quot;Teaching Excellence Award&amp;quot;&quot;/&gt;&lt;property id=&quot;20307&quot; value=&quot;318&quot;/&gt;&lt;/object&gt;&lt;object type=&quot;3&quot; unique_id=&quot;16862&quot;&gt;&lt;property id=&quot;20148&quot; value=&quot;5&quot;/&gt;&lt;property id=&quot;20300&quot; value=&quot;Slide 29 - &amp;quot;Junior Faculty Teaching Award&amp;quot;&quot;/&gt;&lt;property id=&quot;20307&quot; value=&quot;319&quot;/&gt;&lt;/object&gt;&lt;object type=&quot;3&quot; unique_id=&quot;16978&quot;&gt;&lt;property id=&quot;20148&quot; value=&quot;5&quot;/&gt;&lt;property id=&quot;20300&quot; value=&quot;Slide 21 - &amp;quot;Highest ranking faculty (tbd)&amp;quot;&quot;/&gt;&lt;property id=&quot;20307&quot; value=&quot;320&quot;/&gt;&lt;/object&gt;&lt;object type=&quot;3&quot; unique_id=&quot;17411&quot;&gt;&lt;property id=&quot;20148&quot; value=&quot;5&quot;/&gt;&lt;property id=&quot;20300&quot; value=&quot;Slide 1 - &amp;quot;New Revenue Model Needed&amp;quot;&quot;/&gt;&lt;property id=&quot;20307&quot; value=&quot;333&quot;/&gt;&lt;/object&gt;&lt;object type=&quot;3&quot; unique_id=&quot;17808&quot;&gt;&lt;property id=&quot;20148&quot; value=&quot;5&quot;/&gt;&lt;property id=&quot;20300&quot; value=&quot;Slide 2 - &amp;quot;New Revenue Model Needed&amp;quot;&quot;/&gt;&lt;property id=&quot;20307&quot; value=&quot;335&quot;/&gt;&lt;/object&gt;&lt;object type=&quot;3&quot; unique_id=&quot;17809&quot;&gt;&lt;property id=&quot;20148&quot; value=&quot;5&quot;/&gt;&lt;property id=&quot;20300&quot; value=&quot;Slide 3 - &amp;quot;New Revenue Streams&amp;quot;&quot;/&gt;&lt;property id=&quot;20307&quot; value=&quot;336&quot;/&gt;&lt;/object&gt;&lt;object type=&quot;3&quot; unique_id=&quot;17810&quot;&gt;&lt;property id=&quot;20148&quot; value=&quot;5&quot;/&gt;&lt;property id=&quot;20300&quot; value=&quot;Slide 4 - &amp;quot;Philanthropy&amp;quot;&quot;/&gt;&lt;property id=&quot;20307&quot; value=&quot;337&quot;/&gt;&lt;/object&gt;&lt;object type=&quot;3&quot; unique_id=&quot;17811&quot;&gt;&lt;property id=&quot;20148&quot; value=&quot;5&quot;/&gt;&lt;property id=&quot;20300&quot; value=&quot;Slide 5 - &amp;quot;Educational Initiatives&amp;quot;&quot;/&gt;&lt;property id=&quot;20307&quot; value=&quot;338&quot;/&gt;&lt;/object&gt;&lt;object type=&quot;3&quot; unique_id=&quot;17812&quot;&gt;&lt;property id=&quot;20148&quot; value=&quot;5&quot;/&gt;&lt;property id=&quot;20300&quot; value=&quot;Slide 6 - &amp;quot;Research Competitiveness&amp;quot;&quot;/&gt;&lt;property id=&quot;20307&quot; value=&quot;339&quot;/&gt;&lt;/object&gt;&lt;object type=&quot;3&quot; unique_id=&quot;17813&quot;&gt;&lt;property id=&quot;20148&quot; value=&quot;5&quot;/&gt;&lt;property id=&quot;20300&quot; value=&quot;Slide 7 - &amp;quot;Harnessing Global Centers&amp;quot;&quot;/&gt;&lt;property id=&quot;20307&quot; value=&quot;34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6_sos_1">
  <a:themeElements>
    <a:clrScheme name="Custom 2">
      <a:dk1>
        <a:srgbClr val="FFFFFF"/>
      </a:dk1>
      <a:lt1>
        <a:sysClr val="window" lastClr="FFFFFF"/>
      </a:lt1>
      <a:dk2>
        <a:srgbClr val="000000"/>
      </a:dk2>
      <a:lt2>
        <a:srgbClr val="454545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7803</TotalTime>
  <Words>448</Words>
  <Application>Microsoft Macintosh PowerPoint</Application>
  <PresentationFormat>On-screen Show (4:3)</PresentationFormat>
  <Paragraphs>66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Gill Sans MT</vt:lpstr>
      <vt:lpstr>Tw Cen MT Condensed</vt:lpstr>
      <vt:lpstr>Bell MT</vt:lpstr>
      <vt:lpstr>Calibri</vt:lpstr>
      <vt:lpstr>6_sos_1</vt:lpstr>
      <vt:lpstr>Columbia University –  Paper Reduction Certification Report</vt:lpstr>
      <vt:lpstr>Paper Reduction Requested Certification Level</vt:lpstr>
      <vt:lpstr>Bronze Certification Report</vt:lpstr>
      <vt:lpstr>Team pledge</vt:lpstr>
      <vt:lpstr>Email paper reduction tips</vt:lpstr>
      <vt:lpstr>Paper reduction at the staff meeting</vt:lpstr>
      <vt:lpstr>Email signatures</vt:lpstr>
      <vt:lpstr>Desktop printer-less day</vt:lpstr>
      <vt:lpstr>Visit from sustainability office</vt:lpstr>
      <vt:lpstr>Printers defaults set to duplex</vt:lpstr>
      <vt:lpstr>Recycled paper scrap box</vt:lpstr>
      <vt:lpstr>Promote paper reduction</vt:lpstr>
      <vt:lpstr>Meeting honor code</vt:lpstr>
      <vt:lpstr>Paperless meetings</vt:lpstr>
      <vt:lpstr>Recycled paper policy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Columbia University</dc:creator>
  <cp:lastModifiedBy>Sean Campbell</cp:lastModifiedBy>
  <cp:revision>516</cp:revision>
  <cp:lastPrinted>2014-04-30T20:30:48Z</cp:lastPrinted>
  <dcterms:created xsi:type="dcterms:W3CDTF">2013-09-08T00:57:50Z</dcterms:created>
  <dcterms:modified xsi:type="dcterms:W3CDTF">2016-01-21T18:16:18Z</dcterms:modified>
</cp:coreProperties>
</file>